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56" r:id="rId2"/>
    <p:sldId id="622" r:id="rId3"/>
    <p:sldId id="679" r:id="rId4"/>
    <p:sldId id="680" r:id="rId5"/>
    <p:sldId id="623" r:id="rId6"/>
    <p:sldId id="627" r:id="rId7"/>
    <p:sldId id="531" r:id="rId8"/>
    <p:sldId id="630" r:id="rId9"/>
    <p:sldId id="671" r:id="rId10"/>
    <p:sldId id="633" r:id="rId11"/>
    <p:sldId id="681" r:id="rId12"/>
    <p:sldId id="682" r:id="rId13"/>
    <p:sldId id="677" r:id="rId14"/>
    <p:sldId id="678" r:id="rId15"/>
    <p:sldId id="609" r:id="rId16"/>
    <p:sldId id="595" r:id="rId17"/>
    <p:sldId id="636" r:id="rId18"/>
    <p:sldId id="637" r:id="rId19"/>
    <p:sldId id="672" r:id="rId20"/>
    <p:sldId id="610" r:id="rId21"/>
    <p:sldId id="533" r:id="rId22"/>
    <p:sldId id="640" r:id="rId23"/>
    <p:sldId id="641" r:id="rId24"/>
    <p:sldId id="575" r:id="rId25"/>
    <p:sldId id="644" r:id="rId26"/>
    <p:sldId id="674" r:id="rId27"/>
    <p:sldId id="646" r:id="rId28"/>
    <p:sldId id="642" r:id="rId29"/>
    <p:sldId id="619" r:id="rId30"/>
    <p:sldId id="649" r:id="rId31"/>
    <p:sldId id="666" r:id="rId32"/>
    <p:sldId id="566" r:id="rId33"/>
    <p:sldId id="567" r:id="rId34"/>
    <p:sldId id="653" r:id="rId35"/>
    <p:sldId id="655" r:id="rId36"/>
    <p:sldId id="569" r:id="rId37"/>
    <p:sldId id="657" r:id="rId38"/>
    <p:sldId id="659" r:id="rId39"/>
    <p:sldId id="572" r:id="rId40"/>
    <p:sldId id="573" r:id="rId41"/>
    <p:sldId id="554" r:id="rId42"/>
    <p:sldId id="683" r:id="rId43"/>
    <p:sldId id="661" r:id="rId44"/>
    <p:sldId id="662" r:id="rId45"/>
    <p:sldId id="580" r:id="rId46"/>
    <p:sldId id="606" r:id="rId47"/>
    <p:sldId id="558" r:id="rId48"/>
    <p:sldId id="607" r:id="rId49"/>
    <p:sldId id="560" r:id="rId50"/>
    <p:sldId id="675" r:id="rId51"/>
    <p:sldId id="615" r:id="rId52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954" autoAdjust="0"/>
    <p:restoredTop sz="94660"/>
  </p:normalViewPr>
  <p:slideViewPr>
    <p:cSldViewPr>
      <p:cViewPr varScale="1">
        <p:scale>
          <a:sx n="134" d="100"/>
          <a:sy n="134" d="100"/>
        </p:scale>
        <p:origin x="-182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1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B728B0C-F7B4-4575-B646-63F2E1B1D3B0}" type="datetimeFigureOut">
              <a:rPr lang="de-DE"/>
              <a:pPr>
                <a:defRPr/>
              </a:pPr>
              <a:t>29.10.2013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03038C9-7375-4175-9BE9-66E3BA0656D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23010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1BE165C-D6BA-4D11-A000-C620B4E667A8}" type="datetimeFigureOut">
              <a:rPr lang="de-DE"/>
              <a:pPr>
                <a:defRPr/>
              </a:pPr>
              <a:t>29.10.2013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4136FB2-C264-4565-8FFB-8943F77F77C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14252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  <p:sp>
        <p:nvSpPr>
          <p:cNvPr id="6246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37DD628-01C1-46F8-B201-FA24EF4C4D3E}" type="slidenum">
              <a:rPr lang="de-DE" smtClean="0"/>
              <a:pPr eaLnBrk="1" hangingPunct="1"/>
              <a:t>7</a:t>
            </a:fld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A1AEF-CA2B-458E-882D-1C374E00E81F}" type="datetime1">
              <a:rPr lang="de-DE" smtClean="0"/>
              <a:t>29.10.2013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Berghorn/Berghorn        30.10.2013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EDF83-5EE8-469F-BA38-16927946BEC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553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B229C-9C42-4852-A128-546C34BB8401}" type="datetime1">
              <a:rPr lang="de-DE" smtClean="0"/>
              <a:t>29.10.2013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Berghorn/Berghorn        30.10.2013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36EF8-9CDF-4053-9E03-E998D06C553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6582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10279-5952-4843-8194-6688C332C49A}" type="datetime1">
              <a:rPr lang="de-DE" smtClean="0"/>
              <a:t>29.10.2013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Berghorn/Berghorn        30.10.2013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24B64-A098-41B0-9B2E-1AA5755385E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7066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9A210-25A1-4E1C-B37C-F6EDBAFA63B8}" type="datetime1">
              <a:rPr lang="de-DE" smtClean="0"/>
              <a:t>29.10.2013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Berghorn/Berghorn        30.10.2013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DA8EE-26F4-44D6-9E52-0E1D5A4C8DF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642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497D5-D404-4C96-A6A1-B17E4AF2548A}" type="datetime1">
              <a:rPr lang="de-DE" smtClean="0"/>
              <a:t>29.10.2013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Berghorn/Berghorn        30.10.2013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036B0-1A77-4A53-BE79-37A7DB51658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4683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EDBE2-B290-4E99-9BF3-B64CA5A0F981}" type="datetime1">
              <a:rPr lang="de-DE" smtClean="0"/>
              <a:t>29.10.2013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Berghorn/Berghorn        30.10.2013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C2C60-A685-4168-A894-A2180EA257C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961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0FC66-C710-4251-883C-23BA112B4BA2}" type="datetime1">
              <a:rPr lang="de-DE" smtClean="0"/>
              <a:t>29.10.2013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Berghorn/Berghorn        30.10.2013</a:t>
            </a: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710D1-AAF3-4B95-8AFE-AA45DA4A3C3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3814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47F1A-0959-4C6F-B2A6-37EDD1007AEC}" type="datetime1">
              <a:rPr lang="de-DE" smtClean="0"/>
              <a:t>29.10.2013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Berghorn/Berghorn        30.10.2013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32CF3-53ED-4B22-8AF9-79F90A1ECE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4056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96F0C-04E9-4873-BA29-95595E0155C1}" type="datetime1">
              <a:rPr lang="de-DE" smtClean="0"/>
              <a:t>29.10.2013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Berghorn/Berghorn        30.10.2013</a:t>
            </a: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8CEF3-F784-4F6A-BA89-1394ABE3A21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5246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8051A-6B48-49B3-BE57-2FAC06E10EC9}" type="datetime1">
              <a:rPr lang="de-DE" smtClean="0"/>
              <a:t>29.10.2013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Berghorn/Berghorn        30.10.2013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77210-A89A-4C4D-B046-61D91DE7A68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7910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AB1CD-CEB6-4501-9D20-18EA6E5C9AE7}" type="datetime1">
              <a:rPr lang="de-DE" smtClean="0"/>
              <a:t>29.10.2013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Berghorn/Berghorn        30.10.2013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63CB1-8BEC-4332-A106-C7EC4C8A00B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2570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48B0110-B1F0-4773-B509-26E5FA411530}" type="datetime1">
              <a:rPr lang="de-DE" smtClean="0"/>
              <a:t>29.10.2013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Berghorn/Berghorn        30.10.2013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2DD92F-28E9-4A65-8086-4AF31CC58AE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rdbia.ie/origingreen/pages/origingreenhome.aspx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 1"/>
          <p:cNvSpPr>
            <a:spLocks noGrp="1"/>
          </p:cNvSpPr>
          <p:nvPr>
            <p:ph type="ctrTitle"/>
          </p:nvPr>
        </p:nvSpPr>
        <p:spPr>
          <a:xfrm>
            <a:off x="685800" y="1700809"/>
            <a:ext cx="7772400" cy="1656183"/>
          </a:xfrm>
        </p:spPr>
        <p:txBody>
          <a:bodyPr/>
          <a:lstStyle/>
          <a:p>
            <a:pPr eaLnBrk="1" hangingPunct="1"/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de-DE" sz="3200" dirty="0" smtClean="0"/>
              <a:t>Neue Wege in der Agrarkommunikation</a:t>
            </a:r>
            <a:br>
              <a:rPr lang="de-DE" sz="3200" dirty="0" smtClean="0"/>
            </a:br>
            <a:r>
              <a:rPr lang="de-DE" sz="2000" dirty="0"/>
              <a:t/>
            </a:r>
            <a:br>
              <a:rPr lang="de-DE" sz="2000" dirty="0"/>
            </a:br>
            <a:endParaRPr lang="de-DE" sz="3200" dirty="0" smtClean="0"/>
          </a:p>
        </p:txBody>
      </p:sp>
      <p:sp>
        <p:nvSpPr>
          <p:cNvPr id="2052" name="Titel 1"/>
          <p:cNvSpPr txBox="1">
            <a:spLocks/>
          </p:cNvSpPr>
          <p:nvPr/>
        </p:nvSpPr>
        <p:spPr bwMode="auto">
          <a:xfrm>
            <a:off x="899592" y="3645024"/>
            <a:ext cx="7772400" cy="214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de-DE" sz="2400" kern="1400" dirty="0" smtClean="0"/>
              <a:t>Claudia &amp; Hans-Heinrich </a:t>
            </a:r>
            <a:r>
              <a:rPr lang="de-DE" sz="2400" kern="1400" dirty="0" err="1" smtClean="0"/>
              <a:t>Berghorn</a:t>
            </a:r>
            <a:endParaRPr lang="de-DE" sz="2400" kern="1400" dirty="0" smtClean="0"/>
          </a:p>
          <a:p>
            <a:pPr algn="ctr" eaLnBrk="1" hangingPunct="1"/>
            <a:endParaRPr lang="de-DE" sz="1200" kern="1400" dirty="0" smtClean="0"/>
          </a:p>
          <a:p>
            <a:pPr algn="ctr" eaLnBrk="1" hangingPunct="1"/>
            <a:endParaRPr lang="de-DE" sz="1200" kern="1400" dirty="0"/>
          </a:p>
          <a:p>
            <a:pPr algn="ctr" eaLnBrk="1" hangingPunct="1"/>
            <a:r>
              <a:rPr lang="de-DE" sz="2400" kern="1400" dirty="0" smtClean="0"/>
              <a:t>Gut </a:t>
            </a:r>
            <a:r>
              <a:rPr lang="de-DE" sz="2400" kern="1400" dirty="0" err="1" smtClean="0"/>
              <a:t>Havichhorst</a:t>
            </a:r>
            <a:r>
              <a:rPr lang="de-DE" sz="2400" kern="1400" dirty="0" smtClean="0"/>
              <a:t>, 30. Oktober </a:t>
            </a:r>
            <a:r>
              <a:rPr lang="de-DE" sz="2400" kern="1400" dirty="0"/>
              <a:t>2013</a:t>
            </a:r>
          </a:p>
        </p:txBody>
      </p:sp>
      <p:pic>
        <p:nvPicPr>
          <p:cNvPr id="2053" name="Picture 5" descr="LogoWL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260350"/>
            <a:ext cx="20097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260350"/>
            <a:ext cx="14954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Berghorn</a:t>
            </a:r>
            <a:r>
              <a:rPr lang="de-DE" dirty="0" smtClean="0"/>
              <a:t>/</a:t>
            </a:r>
            <a:r>
              <a:rPr lang="de-DE" dirty="0" err="1" smtClean="0"/>
              <a:t>Berghorn</a:t>
            </a:r>
            <a:r>
              <a:rPr lang="de-DE" dirty="0" smtClean="0"/>
              <a:t>        30.10.2013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141F25-62E4-45A7-BD48-91BE6AF12C2B}" type="slidenum">
              <a:rPr lang="de-DE" smtClean="0"/>
              <a:pPr>
                <a:defRPr/>
              </a:pPr>
              <a:t>1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Dimension der Problemstellung</a:t>
            </a:r>
          </a:p>
        </p:txBody>
      </p:sp>
      <p:sp>
        <p:nvSpPr>
          <p:cNvPr id="1638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endParaRPr lang="de-DE" sz="1600" smtClean="0"/>
          </a:p>
          <a:p>
            <a:pPr marL="0" indent="0" algn="ctr" eaLnBrk="1" hangingPunct="1">
              <a:buFont typeface="Arial" charset="0"/>
              <a:buNone/>
            </a:pPr>
            <a:r>
              <a:rPr lang="de-DE" smtClean="0"/>
              <a:t>Landwirtschaftliche Nutztierhaltung</a:t>
            </a:r>
          </a:p>
          <a:p>
            <a:pPr marL="0" indent="0" algn="ctr" eaLnBrk="1" hangingPunct="1">
              <a:buFont typeface="Arial" charset="0"/>
              <a:buNone/>
            </a:pPr>
            <a:endParaRPr lang="de-DE" smtClean="0"/>
          </a:p>
          <a:p>
            <a:pPr marL="0" indent="0" algn="ctr" eaLnBrk="1" hangingPunct="1">
              <a:buFont typeface="Arial" charset="0"/>
              <a:buNone/>
            </a:pPr>
            <a:r>
              <a:rPr lang="de-DE" smtClean="0"/>
              <a:t>Intensive, konventionelle Landwirtschaft</a:t>
            </a:r>
          </a:p>
          <a:p>
            <a:pPr marL="0" indent="0" algn="ctr" eaLnBrk="1" hangingPunct="1">
              <a:buFont typeface="Arial" charset="0"/>
              <a:buNone/>
            </a:pPr>
            <a:endParaRPr lang="de-DE" smtClean="0"/>
          </a:p>
          <a:p>
            <a:pPr marL="0" indent="0" algn="ctr" eaLnBrk="1" hangingPunct="1">
              <a:buFont typeface="Arial" charset="0"/>
              <a:buNone/>
            </a:pPr>
            <a:r>
              <a:rPr lang="de-DE" smtClean="0"/>
              <a:t>Wachstumsorientierte, westliche Lebensweise</a:t>
            </a:r>
          </a:p>
          <a:p>
            <a:pPr marL="0" indent="0" algn="ctr" eaLnBrk="1" hangingPunct="1">
              <a:buFont typeface="Arial" charset="0"/>
              <a:buNone/>
            </a:pPr>
            <a:endParaRPr lang="de-DE" smtClean="0"/>
          </a:p>
          <a:p>
            <a:pPr marL="0" indent="0" algn="ctr" eaLnBrk="1" hangingPunct="1">
              <a:buFont typeface="Arial" charset="0"/>
              <a:buNone/>
            </a:pPr>
            <a:r>
              <a:rPr lang="de-DE" smtClean="0"/>
              <a:t>Rettung des Planeten Erde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Berghorn/Berghorn        30.10.2013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9C0B5F-1014-4E6F-991A-3A034C7B022F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sp>
        <p:nvSpPr>
          <p:cNvPr id="5" name="Pfeil nach unten 4"/>
          <p:cNvSpPr/>
          <p:nvPr/>
        </p:nvSpPr>
        <p:spPr>
          <a:xfrm>
            <a:off x="4356100" y="2492375"/>
            <a:ext cx="576263" cy="720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Pfeil nach unten 9"/>
          <p:cNvSpPr/>
          <p:nvPr/>
        </p:nvSpPr>
        <p:spPr>
          <a:xfrm>
            <a:off x="4356100" y="3716338"/>
            <a:ext cx="576263" cy="720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Pfeil nach unten 10"/>
          <p:cNvSpPr/>
          <p:nvPr/>
        </p:nvSpPr>
        <p:spPr>
          <a:xfrm>
            <a:off x="4356100" y="4868863"/>
            <a:ext cx="576263" cy="720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641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Inhaltsplatzhalter 2"/>
          <p:cNvSpPr>
            <a:spLocks noGrp="1"/>
          </p:cNvSpPr>
          <p:nvPr>
            <p:ph idx="4294967295"/>
          </p:nvPr>
        </p:nvSpPr>
        <p:spPr>
          <a:xfrm>
            <a:off x="457200" y="1989138"/>
            <a:ext cx="8229600" cy="4525962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  <a:defRPr/>
            </a:pPr>
            <a:r>
              <a:rPr lang="de-DE" dirty="0" smtClean="0"/>
              <a:t>Kampf um Aufmerksamkeit/Zustimmung/Geld der Verbraucher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de-DE" dirty="0" smtClean="0"/>
              <a:t>Beispiel: Werbung für Lebensmittel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de-DE" dirty="0" smtClean="0"/>
              <a:t>Früher: Entscheidung vor allem nach Fakten </a:t>
            </a:r>
            <a:br>
              <a:rPr lang="de-DE" dirty="0" smtClean="0"/>
            </a:br>
            <a:r>
              <a:rPr lang="de-DE" dirty="0" smtClean="0"/>
              <a:t>Nutzen + Eigenschaften: Macht satt, schmeckt</a:t>
            </a:r>
            <a:endParaRPr lang="de-DE" dirty="0"/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de-DE" dirty="0" smtClean="0"/>
              <a:t>Heute: Gewissensentscheidung!</a:t>
            </a:r>
            <a:br>
              <a:rPr lang="de-DE" dirty="0" smtClean="0"/>
            </a:br>
            <a:r>
              <a:rPr lang="de-DE" dirty="0" smtClean="0"/>
              <a:t>Konzepte, Gefühle, Überzeugungen – Werte! </a:t>
            </a:r>
            <a:br>
              <a:rPr lang="de-DE" dirty="0" smtClean="0"/>
            </a:br>
            <a:r>
              <a:rPr lang="de-DE" dirty="0" smtClean="0"/>
              <a:t>„Gute Bilder/schlechte Bilder“: Assoziationen</a:t>
            </a:r>
          </a:p>
        </p:txBody>
      </p:sp>
      <p:sp>
        <p:nvSpPr>
          <p:cNvPr id="2" name="Fußzeilenplatzhalter 1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 err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Berghorn</a:t>
            </a:r>
            <a:r>
              <a:rPr lang="de-DE"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/</a:t>
            </a:r>
            <a:r>
              <a:rPr lang="de-DE" sz="1200" dirty="0" err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Berghorn</a:t>
            </a:r>
            <a:r>
              <a:rPr lang="de-DE"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        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30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.10.2013</a:t>
            </a:r>
            <a:endParaRPr lang="de-DE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Foliennummernplatzhalter 2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72AC5B8-1030-4302-9CA3-E3113BE9132E}" type="slidenum">
              <a:rPr lang="de-DE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de-DE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8437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pPr eaLnBrk="1" hangingPunct="1"/>
            <a:r>
              <a:rPr lang="de-DE" dirty="0" smtClean="0"/>
              <a:t>Kommunikation gestern und heute:</a:t>
            </a:r>
            <a:br>
              <a:rPr lang="de-DE" dirty="0" smtClean="0"/>
            </a:br>
            <a:r>
              <a:rPr lang="de-DE" dirty="0" smtClean="0"/>
              <a:t>Die Rahmenbedingungen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88CEF3-F784-4F6A-BA89-1394ABE3A215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31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Inhaltsplatzhalter 2"/>
          <p:cNvSpPr>
            <a:spLocks noGrp="1"/>
          </p:cNvSpPr>
          <p:nvPr>
            <p:ph idx="4294967295"/>
          </p:nvPr>
        </p:nvSpPr>
        <p:spPr>
          <a:xfrm>
            <a:off x="457200" y="1989138"/>
            <a:ext cx="8229600" cy="4525962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  <a:defRPr/>
            </a:pPr>
            <a:r>
              <a:rPr lang="de-DE" dirty="0" smtClean="0"/>
              <a:t>Übergang vom „Informationszeitalter“ in die „Traum-Gesellschaft“ (Rolf Jensen)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de-DE" dirty="0"/>
              <a:t>Grundlage für Konsumentscheidungen: </a:t>
            </a:r>
            <a:br>
              <a:rPr lang="de-DE" dirty="0"/>
            </a:br>
            <a:r>
              <a:rPr lang="de-DE" dirty="0"/>
              <a:t>„</a:t>
            </a:r>
            <a:r>
              <a:rPr lang="de-DE" dirty="0" smtClean="0"/>
              <a:t>Mehr-Wert</a:t>
            </a:r>
            <a:r>
              <a:rPr lang="de-DE" dirty="0"/>
              <a:t>“ von Produkten, </a:t>
            </a:r>
            <a:r>
              <a:rPr lang="de-DE" dirty="0" smtClean="0"/>
              <a:t>Organisationen, Dienstleistungen, </a:t>
            </a:r>
            <a:r>
              <a:rPr lang="de-DE" dirty="0"/>
              <a:t>z.B. ruhiges Gewissen, ethische Überzeugung, soziales Engagement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de-DE" dirty="0"/>
              <a:t>Bsp.: Bio-Produkte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de-DE" dirty="0" smtClean="0"/>
          </a:p>
        </p:txBody>
      </p:sp>
      <p:sp>
        <p:nvSpPr>
          <p:cNvPr id="2" name="Fußzeilenplatzhalter 1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 err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Berghorn</a:t>
            </a:r>
            <a:r>
              <a:rPr lang="de-DE"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/</a:t>
            </a:r>
            <a:r>
              <a:rPr lang="de-DE" sz="1200" dirty="0" err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Berghorn</a:t>
            </a:r>
            <a:r>
              <a:rPr lang="de-DE"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        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30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.10.2013</a:t>
            </a:r>
            <a:endParaRPr lang="de-DE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Foliennummernplatzhalter 2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72AC5B8-1030-4302-9CA3-E3113BE9132E}" type="slidenum">
              <a:rPr lang="de-DE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de-DE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8437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pPr eaLnBrk="1" hangingPunct="1"/>
            <a:r>
              <a:rPr lang="de-DE" dirty="0" smtClean="0"/>
              <a:t>Kommunikation gestern und heute:</a:t>
            </a:r>
            <a:br>
              <a:rPr lang="de-DE" dirty="0" smtClean="0"/>
            </a:br>
            <a:r>
              <a:rPr lang="de-DE" dirty="0" smtClean="0"/>
              <a:t>Die Rahmenbedingungen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88CEF3-F784-4F6A-BA89-1394ABE3A215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827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Berghorn/Berghorn        30.10.2013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88CEF3-F784-4F6A-BA89-1394ABE3A215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32656"/>
            <a:ext cx="6624736" cy="5610199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 bwMode="auto">
          <a:xfrm>
            <a:off x="1331268" y="5877272"/>
            <a:ext cx="396081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de-DE" sz="1200" i="1" dirty="0" smtClean="0"/>
              <a:t>Quelle: www.alpro.com</a:t>
            </a:r>
          </a:p>
        </p:txBody>
      </p:sp>
    </p:spTree>
    <p:extLst>
      <p:ext uri="{BB962C8B-B14F-4D97-AF65-F5344CB8AC3E}">
        <p14:creationId xmlns:p14="http://schemas.microsoft.com/office/powerpoint/2010/main" val="20543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Berghorn/Berghorn        30.10.2013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88CEF3-F784-4F6A-BA89-1394ABE3A215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sp>
        <p:nvSpPr>
          <p:cNvPr id="4" name="Titel 1"/>
          <p:cNvSpPr txBox="1">
            <a:spLocks/>
          </p:cNvSpPr>
          <p:nvPr/>
        </p:nvSpPr>
        <p:spPr bwMode="auto">
          <a:xfrm>
            <a:off x="467172" y="5877272"/>
            <a:ext cx="396081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de-DE" sz="1200" i="1" dirty="0" smtClean="0"/>
              <a:t>Quelle: www.alpro.com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1438"/>
            <a:ext cx="8064896" cy="563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Inhaltsplatzhalter 2"/>
          <p:cNvSpPr>
            <a:spLocks noGrp="1"/>
          </p:cNvSpPr>
          <p:nvPr>
            <p:ph idx="4294967295"/>
          </p:nvPr>
        </p:nvSpPr>
        <p:spPr>
          <a:xfrm>
            <a:off x="457200" y="1989138"/>
            <a:ext cx="8229600" cy="4525962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de-DE" dirty="0" smtClean="0"/>
          </a:p>
          <a:p>
            <a:pPr marL="0" indent="0" algn="ctr" eaLnBrk="1" hangingPunct="1">
              <a:buFont typeface="Arial" charset="0"/>
              <a:buNone/>
            </a:pPr>
            <a:r>
              <a:rPr lang="de-DE" dirty="0" smtClean="0"/>
              <a:t>Die „Traum-Gesellschaft“ konsumiert Werte!</a:t>
            </a:r>
          </a:p>
        </p:txBody>
      </p:sp>
      <p:sp>
        <p:nvSpPr>
          <p:cNvPr id="3" name="Foliennummernplatzhalter 2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46574F5-32D3-405C-B671-889FE526603F}" type="slidenum">
              <a:rPr lang="de-DE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lang="de-DE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9461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pPr eaLnBrk="1" hangingPunct="1"/>
            <a:r>
              <a:rPr lang="de-DE" smtClean="0"/>
              <a:t>Kommunikation im Zeitalter</a:t>
            </a:r>
            <a:br>
              <a:rPr lang="de-DE" smtClean="0"/>
            </a:br>
            <a:r>
              <a:rPr lang="de-DE" smtClean="0"/>
              <a:t>der „Traum-Gesellschaft“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Berghorn</a:t>
            </a:r>
            <a:r>
              <a:rPr lang="de-DE" dirty="0" smtClean="0"/>
              <a:t>/</a:t>
            </a:r>
            <a:r>
              <a:rPr lang="de-DE" dirty="0" err="1" smtClean="0"/>
              <a:t>Berghorn</a:t>
            </a:r>
            <a:r>
              <a:rPr lang="de-DE" dirty="0" smtClean="0"/>
              <a:t>        30.10.2013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88CEF3-F784-4F6A-BA89-1394ABE3A215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Inhaltsplatzhalter 2"/>
          <p:cNvSpPr>
            <a:spLocks noGrp="1"/>
          </p:cNvSpPr>
          <p:nvPr>
            <p:ph idx="4294967295"/>
          </p:nvPr>
        </p:nvSpPr>
        <p:spPr>
          <a:xfrm>
            <a:off x="457200" y="1989138"/>
            <a:ext cx="8229600" cy="4525962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de-DE" dirty="0" smtClean="0"/>
              <a:t>Wer seinen „Mehrwert“ nicht positiv benennt und deutlich kommuniziert, hat ein Problem…</a:t>
            </a:r>
          </a:p>
          <a:p>
            <a:pPr marL="0" indent="0" eaLnBrk="1" hangingPunct="1">
              <a:buFont typeface="Arial" charset="0"/>
              <a:buNone/>
            </a:pPr>
            <a:endParaRPr lang="de-DE" sz="2000" dirty="0" smtClean="0"/>
          </a:p>
        </p:txBody>
      </p:sp>
      <p:sp>
        <p:nvSpPr>
          <p:cNvPr id="2" name="Fußzeilenplatzhalter 1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 err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Berghorn</a:t>
            </a:r>
            <a:r>
              <a:rPr lang="de-DE"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/</a:t>
            </a:r>
            <a:r>
              <a:rPr lang="de-DE" sz="1200" dirty="0" err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Berghorn</a:t>
            </a:r>
            <a:r>
              <a:rPr lang="de-DE"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        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30.10.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2013</a:t>
            </a:r>
            <a:endParaRPr lang="de-DE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Foliennummernplatzhalter 2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C8D97A-997C-4F11-8577-FD3CB2044794}" type="slidenum">
              <a:rPr lang="de-DE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de-DE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0485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pPr eaLnBrk="1" hangingPunct="1"/>
            <a:r>
              <a:rPr lang="de-DE" smtClean="0"/>
              <a:t>Kommunikation im Zeitalter</a:t>
            </a:r>
            <a:br>
              <a:rPr lang="de-DE" smtClean="0"/>
            </a:br>
            <a:r>
              <a:rPr lang="de-DE" smtClean="0"/>
              <a:t>der „Traum-Gesellschaft“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88CEF3-F784-4F6A-BA89-1394ABE3A215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Inhaltsplatzhalter 2"/>
          <p:cNvSpPr>
            <a:spLocks noGrp="1"/>
          </p:cNvSpPr>
          <p:nvPr>
            <p:ph idx="4294967295"/>
          </p:nvPr>
        </p:nvSpPr>
        <p:spPr>
          <a:xfrm>
            <a:off x="457200" y="1989138"/>
            <a:ext cx="8229600" cy="4525962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de-DE" dirty="0" smtClean="0"/>
              <a:t>Wer seinen „Mehrwert“ nicht positiv benennt und deutlich kommuniziert, hat ein Problem…</a:t>
            </a:r>
          </a:p>
          <a:p>
            <a:pPr marL="0" indent="0" eaLnBrk="1" hangingPunct="1">
              <a:buFont typeface="Arial" charset="0"/>
              <a:buNone/>
            </a:pPr>
            <a:endParaRPr lang="de-DE" sz="2000" dirty="0" smtClean="0"/>
          </a:p>
          <a:p>
            <a:pPr marL="0" indent="0" eaLnBrk="1" hangingPunct="1">
              <a:buFont typeface="Arial" charset="0"/>
              <a:buNone/>
            </a:pPr>
            <a:r>
              <a:rPr lang="de-DE" dirty="0" smtClean="0"/>
              <a:t>	Ökologische Landwirtschaft </a:t>
            </a:r>
            <a:br>
              <a:rPr lang="de-DE" dirty="0" smtClean="0"/>
            </a:br>
            <a:r>
              <a:rPr lang="de-DE" dirty="0" smtClean="0"/>
              <a:t>	= Nahrung + ?	(Weltrettung)</a:t>
            </a:r>
            <a:br>
              <a:rPr lang="de-DE" dirty="0" smtClean="0"/>
            </a:br>
            <a:endParaRPr lang="de-DE" dirty="0" smtClean="0"/>
          </a:p>
          <a:p>
            <a:pPr marL="0" indent="0" eaLnBrk="1" hangingPunct="1">
              <a:buFont typeface="Arial" charset="0"/>
              <a:buNone/>
            </a:pPr>
            <a:r>
              <a:rPr lang="de-DE" dirty="0" smtClean="0"/>
              <a:t>	</a:t>
            </a:r>
          </a:p>
        </p:txBody>
      </p:sp>
      <p:sp>
        <p:nvSpPr>
          <p:cNvPr id="2" name="Fußzeilenplatzhalter 1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 err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Berghorn</a:t>
            </a:r>
            <a:r>
              <a:rPr lang="de-DE"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/</a:t>
            </a:r>
            <a:r>
              <a:rPr lang="de-DE" sz="1200" dirty="0" err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Berghorn</a:t>
            </a:r>
            <a:r>
              <a:rPr lang="de-DE"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        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30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.10.2013</a:t>
            </a:r>
            <a:endParaRPr lang="de-DE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Foliennummernplatzhalter 2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C8D97A-997C-4F11-8577-FD3CB2044794}" type="slidenum">
              <a:rPr lang="de-DE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de-DE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0485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pPr eaLnBrk="1" hangingPunct="1"/>
            <a:r>
              <a:rPr lang="de-DE" smtClean="0"/>
              <a:t>Kommunikation im Zeitalter</a:t>
            </a:r>
            <a:br>
              <a:rPr lang="de-DE" smtClean="0"/>
            </a:br>
            <a:r>
              <a:rPr lang="de-DE" smtClean="0"/>
              <a:t>der „Traum-Gesellschaft“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88CEF3-F784-4F6A-BA89-1394ABE3A215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15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Inhaltsplatzhalter 2"/>
          <p:cNvSpPr>
            <a:spLocks noGrp="1"/>
          </p:cNvSpPr>
          <p:nvPr>
            <p:ph idx="4294967295"/>
          </p:nvPr>
        </p:nvSpPr>
        <p:spPr>
          <a:xfrm>
            <a:off x="457200" y="1989138"/>
            <a:ext cx="8229600" cy="4525962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de-DE" dirty="0" smtClean="0"/>
              <a:t>Wer seinen „Mehrwert“ nicht positiv benennt und deutlich kommuniziert, hat ein Problem…</a:t>
            </a:r>
          </a:p>
          <a:p>
            <a:pPr marL="0" indent="0" eaLnBrk="1" hangingPunct="1">
              <a:buFont typeface="Arial" charset="0"/>
              <a:buNone/>
            </a:pPr>
            <a:endParaRPr lang="de-DE" sz="2000" dirty="0" smtClean="0"/>
          </a:p>
          <a:p>
            <a:pPr marL="0" indent="0" eaLnBrk="1" hangingPunct="1">
              <a:buFont typeface="Arial" charset="0"/>
              <a:buNone/>
            </a:pPr>
            <a:r>
              <a:rPr lang="de-DE" dirty="0" smtClean="0"/>
              <a:t>	Ökologische Landwirtschaft </a:t>
            </a:r>
            <a:br>
              <a:rPr lang="de-DE" dirty="0" smtClean="0"/>
            </a:br>
            <a:r>
              <a:rPr lang="de-DE" dirty="0" smtClean="0"/>
              <a:t>	= Nahrung + ?	(Weltrettung)</a:t>
            </a:r>
            <a:br>
              <a:rPr lang="de-DE" dirty="0" smtClean="0"/>
            </a:br>
            <a:endParaRPr lang="de-DE" dirty="0" smtClean="0"/>
          </a:p>
          <a:p>
            <a:pPr marL="0" indent="0" eaLnBrk="1" hangingPunct="1">
              <a:buFont typeface="Arial" charset="0"/>
              <a:buNone/>
            </a:pPr>
            <a:r>
              <a:rPr lang="de-DE" dirty="0" smtClean="0"/>
              <a:t>	Konventionelle Landwirtschaft </a:t>
            </a:r>
            <a:br>
              <a:rPr lang="de-DE" dirty="0" smtClean="0"/>
            </a:br>
            <a:r>
              <a:rPr lang="de-DE" dirty="0" smtClean="0"/>
              <a:t>	= Nahrung + ?	(Skandale?)</a:t>
            </a:r>
          </a:p>
        </p:txBody>
      </p:sp>
      <p:sp>
        <p:nvSpPr>
          <p:cNvPr id="3" name="Foliennummernplatzhalter 2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C8D97A-997C-4F11-8577-FD3CB2044794}" type="slidenum">
              <a:rPr lang="de-DE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de-DE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0485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pPr eaLnBrk="1" hangingPunct="1"/>
            <a:r>
              <a:rPr lang="de-DE" dirty="0" smtClean="0"/>
              <a:t>Kommunikation im Zeitalter</a:t>
            </a:r>
            <a:br>
              <a:rPr lang="de-DE" dirty="0" smtClean="0"/>
            </a:br>
            <a:r>
              <a:rPr lang="de-DE" dirty="0" smtClean="0"/>
              <a:t>der „Traum-Gesellschaft“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Berghorn/Berghorn        30.10.2013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88CEF3-F784-4F6A-BA89-1394ABE3A215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874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Inhaltsplatzhalter 2"/>
          <p:cNvSpPr>
            <a:spLocks noGrp="1"/>
          </p:cNvSpPr>
          <p:nvPr>
            <p:ph idx="4294967295"/>
          </p:nvPr>
        </p:nvSpPr>
        <p:spPr>
          <a:xfrm>
            <a:off x="457200" y="1989138"/>
            <a:ext cx="8229600" cy="4525962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endParaRPr lang="de-DE" dirty="0" smtClean="0"/>
          </a:p>
          <a:p>
            <a:pPr marL="0" indent="0" algn="ctr" eaLnBrk="1" hangingPunct="1">
              <a:buFont typeface="Arial" charset="0"/>
              <a:buNone/>
            </a:pPr>
            <a:r>
              <a:rPr lang="de-DE" dirty="0" smtClean="0"/>
              <a:t>Die konventionelle Landwirtschaft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de-DE" sz="1600" dirty="0" smtClean="0"/>
              <a:t>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ist in der öffentlichen Wahrnehmung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dirty="0" smtClean="0"/>
              <a:t>Teil des Problems – nicht Teil der Lösung!</a:t>
            </a:r>
          </a:p>
        </p:txBody>
      </p:sp>
      <p:sp>
        <p:nvSpPr>
          <p:cNvPr id="2" name="Fußzeilenplatzhalter 1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 err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Berghorn</a:t>
            </a:r>
            <a:r>
              <a:rPr lang="de-DE"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/</a:t>
            </a:r>
            <a:r>
              <a:rPr lang="de-DE" sz="1200" dirty="0" err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Berghorn</a:t>
            </a:r>
            <a:r>
              <a:rPr lang="de-DE"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        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30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.10.2013</a:t>
            </a:r>
            <a:endParaRPr lang="de-DE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Foliennummernplatzhalter 2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C8D97A-997C-4F11-8577-FD3CB2044794}" type="slidenum">
              <a:rPr lang="de-DE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19</a:t>
            </a:fld>
            <a:endParaRPr lang="de-DE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0485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pPr eaLnBrk="1" hangingPunct="1"/>
            <a:r>
              <a:rPr lang="de-DE" smtClean="0"/>
              <a:t>Kommunikation im Zeitalter</a:t>
            </a:r>
            <a:br>
              <a:rPr lang="de-DE" smtClean="0"/>
            </a:br>
            <a:r>
              <a:rPr lang="de-DE" smtClean="0"/>
              <a:t>der „Traum-Gesellschaft“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88CEF3-F784-4F6A-BA89-1394ABE3A215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684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Inhalt</a:t>
            </a:r>
          </a:p>
        </p:txBody>
      </p:sp>
      <p:sp>
        <p:nvSpPr>
          <p:cNvPr id="409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 eaLnBrk="1" hangingPunct="1">
              <a:buFont typeface="+mj-lt"/>
              <a:buAutoNum type="romanUcPeriod"/>
              <a:defRPr/>
            </a:pPr>
            <a:endParaRPr lang="de-DE" sz="800" dirty="0" smtClean="0"/>
          </a:p>
          <a:p>
            <a:pPr marL="571500" indent="-571500" eaLnBrk="1" hangingPunct="1">
              <a:buFont typeface="+mj-lt"/>
              <a:buAutoNum type="romanUcPeriod"/>
              <a:defRPr/>
            </a:pPr>
            <a:r>
              <a:rPr lang="de-DE" dirty="0" smtClean="0"/>
              <a:t>Der Kontext: </a:t>
            </a:r>
            <a:br>
              <a:rPr lang="de-DE" dirty="0" smtClean="0"/>
            </a:br>
            <a:r>
              <a:rPr lang="de-DE" sz="3000" dirty="0" smtClean="0"/>
              <a:t>Landwirtschaft in der aktuellen Wahrnehmung</a:t>
            </a:r>
          </a:p>
          <a:p>
            <a:pPr marL="571500" indent="-571500" eaLnBrk="1" hangingPunct="1">
              <a:buFont typeface="+mj-lt"/>
              <a:buAutoNum type="romanUcPeriod"/>
              <a:defRPr/>
            </a:pPr>
            <a:endParaRPr lang="de-DE" sz="1200" dirty="0" smtClean="0"/>
          </a:p>
          <a:p>
            <a:pPr marL="571500" indent="-571500" eaLnBrk="1" hangingPunct="1">
              <a:buFont typeface="+mj-lt"/>
              <a:buAutoNum type="romanUcPeriod"/>
              <a:defRPr/>
            </a:pPr>
            <a:r>
              <a:rPr lang="de-DE" dirty="0" smtClean="0"/>
              <a:t>Zur Methodik:</a:t>
            </a:r>
            <a:br>
              <a:rPr lang="de-DE" dirty="0" smtClean="0"/>
            </a:br>
            <a:r>
              <a:rPr lang="de-DE" sz="3000" dirty="0" smtClean="0"/>
              <a:t>Leitfrage</a:t>
            </a:r>
            <a:r>
              <a:rPr lang="de-DE" sz="3000" dirty="0"/>
              <a:t> </a:t>
            </a:r>
            <a:r>
              <a:rPr lang="de-DE" sz="3000" dirty="0" smtClean="0"/>
              <a:t>und Arbeitsschritte</a:t>
            </a:r>
            <a:endParaRPr lang="de-DE" sz="3000" dirty="0"/>
          </a:p>
          <a:p>
            <a:pPr marL="571500" indent="-571500" eaLnBrk="1" hangingPunct="1">
              <a:buFont typeface="+mj-lt"/>
              <a:buAutoNum type="romanUcPeriod"/>
              <a:defRPr/>
            </a:pPr>
            <a:endParaRPr lang="de-DE" sz="1200" dirty="0" smtClean="0"/>
          </a:p>
          <a:p>
            <a:pPr marL="571500" indent="-571500" eaLnBrk="1" hangingPunct="1">
              <a:buFont typeface="+mj-lt"/>
              <a:buAutoNum type="romanUcPeriod"/>
              <a:defRPr/>
            </a:pPr>
            <a:r>
              <a:rPr lang="de-DE" dirty="0" smtClean="0"/>
              <a:t>Unsere Ergebnisse</a:t>
            </a:r>
            <a:endParaRPr lang="de-DE" dirty="0"/>
          </a:p>
          <a:p>
            <a:pPr marL="571500" indent="-571500" eaLnBrk="1" hangingPunct="1">
              <a:buFont typeface="+mj-lt"/>
              <a:buAutoNum type="romanUcPeriod"/>
              <a:defRPr/>
            </a:pPr>
            <a:endParaRPr lang="de-DE" sz="1200" dirty="0" smtClean="0"/>
          </a:p>
          <a:p>
            <a:pPr marL="571500" indent="-571500" eaLnBrk="1" hangingPunct="1">
              <a:buFont typeface="+mj-lt"/>
              <a:buAutoNum type="romanUcPeriod"/>
              <a:defRPr/>
            </a:pPr>
            <a:r>
              <a:rPr lang="de-DE" dirty="0" smtClean="0"/>
              <a:t>Zusammenfassung und Einordnung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  <a:p>
            <a:pPr eaLnBrk="1" hangingPunct="1">
              <a:buFont typeface="Wingdings" pitchFamily="2" charset="2"/>
              <a:buChar char="§"/>
              <a:defRPr/>
            </a:pPr>
            <a:endParaRPr lang="de-DE" dirty="0" smtClean="0"/>
          </a:p>
          <a:p>
            <a:pPr marL="0" indent="0" eaLnBrk="1" hangingPunct="1">
              <a:buFont typeface="Arial" charset="0"/>
              <a:buNone/>
              <a:defRPr/>
            </a:pPr>
            <a:endParaRPr lang="de-DE" dirty="0" smtClean="0"/>
          </a:p>
          <a:p>
            <a:pPr eaLnBrk="1" hangingPunct="1">
              <a:defRPr/>
            </a:pPr>
            <a:endParaRPr lang="de-DE" dirty="0" smtClean="0"/>
          </a:p>
          <a:p>
            <a:pPr eaLnBrk="1" hangingPunct="1">
              <a:defRPr/>
            </a:pPr>
            <a:endParaRPr lang="de-DE" dirty="0" smtClean="0"/>
          </a:p>
          <a:p>
            <a:pPr eaLnBrk="1" hangingPunct="1">
              <a:defRPr/>
            </a:pPr>
            <a:endParaRPr lang="de-DE" dirty="0" smtClean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Berghorn/Berghorn        30.10.2013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DB9F88-0A8C-498C-8998-8B0BD2FCB505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049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 err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Berghorn</a:t>
            </a:r>
            <a:r>
              <a:rPr lang="de-DE"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/</a:t>
            </a:r>
            <a:r>
              <a:rPr lang="de-DE" sz="1200" dirty="0" err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Berghorn</a:t>
            </a:r>
            <a:r>
              <a:rPr lang="de-DE"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        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30.10.2013</a:t>
            </a:r>
            <a:endParaRPr lang="de-DE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Foliennummernplatzhalter 2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3AAEF34-6301-4C84-A004-0A53F1A6FFB4}" type="slidenum">
              <a:rPr lang="de-DE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</a:t>
            </a:fld>
            <a:endParaRPr lang="de-DE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1508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pPr eaLnBrk="1" hangingPunct="1"/>
            <a:r>
              <a:rPr lang="de-DE" dirty="0" smtClean="0"/>
              <a:t>Was können wir tun?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88CEF3-F784-4F6A-BA89-1394ABE3A215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 idx="4294967295"/>
          </p:nvPr>
        </p:nvSpPr>
        <p:spPr>
          <a:xfrm>
            <a:off x="457200" y="1349375"/>
            <a:ext cx="8229600" cy="1143000"/>
          </a:xfrm>
        </p:spPr>
        <p:txBody>
          <a:bodyPr/>
          <a:lstStyle/>
          <a:p>
            <a:pPr eaLnBrk="1" hangingPunct="1"/>
            <a:r>
              <a:rPr lang="de-DE" smtClean="0"/>
              <a:t>Sieben Strategien</a:t>
            </a:r>
            <a:br>
              <a:rPr lang="de-DE" smtClean="0"/>
            </a:br>
            <a:r>
              <a:rPr lang="de-DE" smtClean="0"/>
              <a:t>für mehr Akzeptanz und Vertrauen</a:t>
            </a:r>
          </a:p>
        </p:txBody>
      </p:sp>
      <p:sp>
        <p:nvSpPr>
          <p:cNvPr id="2" name="Fußzeilenplatzhalter 1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 err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Berghorn</a:t>
            </a:r>
            <a:r>
              <a:rPr lang="de-DE"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/</a:t>
            </a:r>
            <a:r>
              <a:rPr lang="de-DE" sz="1200" dirty="0" err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Berghorn</a:t>
            </a:r>
            <a:r>
              <a:rPr lang="de-DE"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        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30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.10.2013</a:t>
            </a:r>
            <a:endParaRPr lang="de-DE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Foliennummernplatzhalter 2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5046108-FC28-4364-8B00-3A06BB65729B}" type="slidenum">
              <a:rPr lang="de-DE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de-DE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88CEF3-F784-4F6A-BA89-1394ABE3A215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Inhaltsplatzhalter 2"/>
          <p:cNvSpPr>
            <a:spLocks noGrp="1"/>
          </p:cNvSpPr>
          <p:nvPr>
            <p:ph idx="1"/>
          </p:nvPr>
        </p:nvSpPr>
        <p:spPr>
          <a:xfrm>
            <a:off x="457200" y="1916113"/>
            <a:ext cx="8229600" cy="45259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de-DE" dirty="0" smtClean="0"/>
              <a:t>	Ziel: Ideelle Grundlage zukünftigen Handelns</a:t>
            </a:r>
            <a:br>
              <a:rPr lang="de-DE" dirty="0" smtClean="0"/>
            </a:br>
            <a:r>
              <a:rPr lang="de-DE" dirty="0" smtClean="0"/>
              <a:t>        schaffen</a:t>
            </a:r>
          </a:p>
          <a:p>
            <a:pPr eaLnBrk="1" hangingPunct="1">
              <a:buFont typeface="Wingdings" pitchFamily="2" charset="2"/>
              <a:buNone/>
            </a:pPr>
            <a:endParaRPr lang="de-DE" sz="800" dirty="0" smtClean="0"/>
          </a:p>
          <a:p>
            <a:pPr eaLnBrk="1" hangingPunct="1">
              <a:buFont typeface="Wingdings" pitchFamily="2" charset="2"/>
              <a:buChar char="§"/>
            </a:pPr>
            <a:r>
              <a:rPr lang="de-DE" dirty="0" smtClean="0"/>
              <a:t>„Standort-Bestimmung“: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de-DE" dirty="0" smtClean="0"/>
              <a:t>Glaubwürdigkeit durch Demut und Suche</a:t>
            </a:r>
          </a:p>
          <a:p>
            <a:pPr marL="0" indent="0" eaLnBrk="1" hangingPunct="1">
              <a:buNone/>
            </a:pPr>
            <a:r>
              <a:rPr lang="de-DE" sz="800" dirty="0" smtClean="0"/>
              <a:t/>
            </a:r>
            <a:br>
              <a:rPr lang="de-DE" sz="800" dirty="0" smtClean="0"/>
            </a:br>
            <a:r>
              <a:rPr lang="de-DE" sz="800" dirty="0" smtClean="0"/>
              <a:t>               </a:t>
            </a:r>
          </a:p>
          <a:p>
            <a:pPr marL="0" indent="0" eaLnBrk="1" hangingPunct="1">
              <a:buNone/>
            </a:pPr>
            <a:r>
              <a:rPr lang="de-DE" sz="800" dirty="0" smtClean="0"/>
              <a:t>               </a:t>
            </a:r>
            <a:r>
              <a:rPr lang="de-DE" sz="2400" dirty="0" smtClean="0"/>
              <a:t>Was ist unsere Position und Rolle in der Gesellschaft?</a:t>
            </a:r>
          </a:p>
          <a:p>
            <a:pPr marL="0" indent="0" eaLnBrk="1" hangingPunct="1">
              <a:buNone/>
            </a:pPr>
            <a:r>
              <a:rPr lang="de-DE" sz="2400" dirty="0" smtClean="0"/>
              <a:t>     Welche Werte leiten unser Tun? </a:t>
            </a:r>
          </a:p>
          <a:p>
            <a:pPr marL="0" indent="0" eaLnBrk="1" hangingPunct="1">
              <a:buNone/>
            </a:pPr>
            <a:r>
              <a:rPr lang="de-DE" sz="2400" dirty="0" smtClean="0"/>
              <a:t>     Wo kommen wir her? Wo stehen wir? Wo wollen wir hin?</a:t>
            </a:r>
          </a:p>
          <a:p>
            <a:pPr marL="0" indent="0" eaLnBrk="1" hangingPunct="1">
              <a:buNone/>
            </a:pPr>
            <a:endParaRPr lang="de-DE" dirty="0" smtClean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Berghorn/Berghorn        30.10.2013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94896-8835-48E2-9B40-4E2E317372AB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sp>
        <p:nvSpPr>
          <p:cNvPr id="24581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pPr eaLnBrk="1" hangingPunct="1"/>
            <a:r>
              <a:rPr lang="de-DE" dirty="0" smtClean="0"/>
              <a:t>1. Verorten</a:t>
            </a:r>
          </a:p>
        </p:txBody>
      </p:sp>
    </p:spTree>
    <p:extLst>
      <p:ext uri="{BB962C8B-B14F-4D97-AF65-F5344CB8AC3E}">
        <p14:creationId xmlns:p14="http://schemas.microsoft.com/office/powerpoint/2010/main" val="88002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Inhaltsplatzhalter 2"/>
          <p:cNvSpPr>
            <a:spLocks noGrp="1"/>
          </p:cNvSpPr>
          <p:nvPr>
            <p:ph idx="1"/>
          </p:nvPr>
        </p:nvSpPr>
        <p:spPr>
          <a:xfrm>
            <a:off x="457200" y="1916113"/>
            <a:ext cx="8229600" cy="4525962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de-DE" dirty="0"/>
          </a:p>
          <a:p>
            <a:pPr algn="ctr" eaLnBrk="1" hangingPunct="1">
              <a:buFont typeface="Wingdings" pitchFamily="2" charset="2"/>
              <a:buNone/>
            </a:pPr>
            <a:r>
              <a:rPr lang="de-DE" dirty="0" smtClean="0"/>
              <a:t>Das „Manifest“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dirty="0" smtClean="0"/>
              <a:t>der US Farmers </a:t>
            </a:r>
            <a:r>
              <a:rPr lang="de-DE" dirty="0" err="1" smtClean="0"/>
              <a:t>and</a:t>
            </a:r>
            <a:r>
              <a:rPr lang="de-DE" dirty="0" smtClean="0"/>
              <a:t> Ranchers Alliance (USFRA)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Berghorn/Berghorn        30.10.2013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94896-8835-48E2-9B40-4E2E317372AB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sp>
        <p:nvSpPr>
          <p:cNvPr id="24581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pPr eaLnBrk="1" hangingPunct="1"/>
            <a:r>
              <a:rPr lang="de-DE" dirty="0" smtClean="0"/>
              <a:t>1. Verorten</a:t>
            </a:r>
            <a:br>
              <a:rPr lang="de-DE" dirty="0" smtClean="0"/>
            </a:br>
            <a:r>
              <a:rPr lang="de-DE" dirty="0" smtClean="0"/>
              <a:t>Best </a:t>
            </a:r>
            <a:r>
              <a:rPr lang="de-DE" dirty="0" err="1" smtClean="0"/>
              <a:t>practice</a:t>
            </a:r>
            <a:r>
              <a:rPr lang="de-DE" dirty="0" smtClean="0"/>
              <a:t>-Beispiel</a:t>
            </a:r>
          </a:p>
        </p:txBody>
      </p:sp>
    </p:spTree>
    <p:extLst>
      <p:ext uri="{BB962C8B-B14F-4D97-AF65-F5344CB8AC3E}">
        <p14:creationId xmlns:p14="http://schemas.microsoft.com/office/powerpoint/2010/main" val="200879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Berghorn/Berghorn        30.10.2013</a:t>
            </a:r>
            <a:endParaRPr lang="de-DE" dirty="0"/>
          </a:p>
        </p:txBody>
      </p:sp>
      <p:sp>
        <p:nvSpPr>
          <p:cNvPr id="25603" name="Textfeld 3"/>
          <p:cNvSpPr txBox="1">
            <a:spLocks noChangeArrowheads="1"/>
          </p:cNvSpPr>
          <p:nvPr/>
        </p:nvSpPr>
        <p:spPr bwMode="auto">
          <a:xfrm>
            <a:off x="4921250" y="5876925"/>
            <a:ext cx="41878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200"/>
              <a:t>Quelle: http://www.fooddialogues.com/about/our-values/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88913"/>
            <a:ext cx="8375650" cy="554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0B9075-F58A-4B9D-BAFD-29AE04B51531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Inhaltsplatzhalter 2"/>
          <p:cNvSpPr>
            <a:spLocks noGrp="1"/>
          </p:cNvSpPr>
          <p:nvPr>
            <p:ph idx="4294967295"/>
          </p:nvPr>
        </p:nvSpPr>
        <p:spPr>
          <a:xfrm>
            <a:off x="457200" y="1989138"/>
            <a:ext cx="8229600" cy="45259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de-DE" dirty="0" smtClean="0"/>
              <a:t>	Ziel: Aus der Reaktion in die Aktion</a:t>
            </a:r>
          </a:p>
          <a:p>
            <a:pPr eaLnBrk="1" hangingPunct="1">
              <a:buFont typeface="Wingdings" pitchFamily="2" charset="2"/>
              <a:buNone/>
            </a:pPr>
            <a:endParaRPr lang="de-DE" sz="1600" dirty="0" smtClean="0"/>
          </a:p>
          <a:p>
            <a:pPr eaLnBrk="1" hangingPunct="1">
              <a:buFont typeface="Wingdings" pitchFamily="2" charset="2"/>
              <a:buChar char="§"/>
            </a:pPr>
            <a:r>
              <a:rPr lang="de-DE" dirty="0" smtClean="0"/>
              <a:t>Bestehende gesellschaftliche Themen aufgreifen, neue Themen setzen</a:t>
            </a:r>
          </a:p>
          <a:p>
            <a:pPr marL="0" indent="0" eaLnBrk="1" hangingPunct="1">
              <a:buNone/>
            </a:pPr>
            <a:endParaRPr lang="de-DE" sz="1600" dirty="0" smtClean="0"/>
          </a:p>
          <a:p>
            <a:pPr eaLnBrk="1" hangingPunct="1">
              <a:buFont typeface="Wingdings" pitchFamily="2" charset="2"/>
              <a:buChar char="§"/>
            </a:pPr>
            <a:r>
              <a:rPr lang="de-DE" dirty="0" smtClean="0"/>
              <a:t>Bauern als Experten statt als Projektionsfläche</a:t>
            </a:r>
          </a:p>
        </p:txBody>
      </p:sp>
      <p:sp>
        <p:nvSpPr>
          <p:cNvPr id="2" name="Fußzeilenplatzhalter 1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 err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Berghorn</a:t>
            </a:r>
            <a:r>
              <a:rPr lang="de-DE"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/</a:t>
            </a:r>
            <a:r>
              <a:rPr lang="de-DE" sz="1200" dirty="0" err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Berghorn</a:t>
            </a:r>
            <a:r>
              <a:rPr lang="de-DE"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        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30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.10.2013</a:t>
            </a:r>
            <a:endParaRPr lang="de-DE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Foliennummernplatzhalter 2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2432532-2355-4E74-B638-A46073BB644A}" type="slidenum">
              <a:rPr lang="de-DE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25</a:t>
            </a:fld>
            <a:endParaRPr lang="de-DE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9701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pPr eaLnBrk="1" hangingPunct="1"/>
            <a:r>
              <a:rPr lang="de-DE" smtClean="0"/>
              <a:t>2. Gestalten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88CEF3-F784-4F6A-BA89-1394ABE3A215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267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Berghorn/Berghorn        30.10.2013</a:t>
            </a:r>
            <a:endParaRPr lang="de-DE" dirty="0"/>
          </a:p>
        </p:txBody>
      </p:sp>
      <p:pic>
        <p:nvPicPr>
          <p:cNvPr id="28675" name="Picture 2" descr="C:\Users\Mitarbeiter2\Documents\berghorn\Fotos Land der Zukunft\USA\DSC_01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476250"/>
            <a:ext cx="7937500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feld 3"/>
          <p:cNvSpPr txBox="1">
            <a:spLocks noChangeArrowheads="1"/>
          </p:cNvSpPr>
          <p:nvPr/>
        </p:nvSpPr>
        <p:spPr bwMode="auto">
          <a:xfrm>
            <a:off x="1042988" y="6165850"/>
            <a:ext cx="4752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200"/>
              <a:t>Werbetafel in Farmer City, Illinois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A81197-6E4E-4632-A1C4-C0268777A9E9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868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Inhaltsplatzhalter 2"/>
          <p:cNvSpPr>
            <a:spLocks noGrp="1"/>
          </p:cNvSpPr>
          <p:nvPr>
            <p:ph idx="4294967295"/>
          </p:nvPr>
        </p:nvSpPr>
        <p:spPr>
          <a:xfrm>
            <a:off x="457200" y="1989138"/>
            <a:ext cx="8229600" cy="45259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de-DE" dirty="0" smtClean="0"/>
              <a:t>	Ziel: Aus der Reaktion in die Aktion</a:t>
            </a:r>
          </a:p>
          <a:p>
            <a:pPr eaLnBrk="1" hangingPunct="1">
              <a:buFont typeface="Wingdings" pitchFamily="2" charset="2"/>
              <a:buNone/>
            </a:pPr>
            <a:endParaRPr lang="de-DE" sz="1600" dirty="0" smtClean="0"/>
          </a:p>
          <a:p>
            <a:pPr eaLnBrk="1" hangingPunct="1">
              <a:buFont typeface="Wingdings" pitchFamily="2" charset="2"/>
              <a:buChar char="§"/>
            </a:pPr>
            <a:r>
              <a:rPr lang="de-DE" dirty="0" smtClean="0"/>
              <a:t>Bestehende gesellschaftliche Themen aufgreifen, neue Themen setzen</a:t>
            </a:r>
          </a:p>
          <a:p>
            <a:pPr marL="0" indent="0" eaLnBrk="1" hangingPunct="1">
              <a:buNone/>
            </a:pPr>
            <a:endParaRPr lang="de-DE" sz="1000" dirty="0" smtClean="0"/>
          </a:p>
          <a:p>
            <a:pPr eaLnBrk="1" hangingPunct="1">
              <a:buFont typeface="Wingdings" pitchFamily="2" charset="2"/>
              <a:buChar char="§"/>
            </a:pPr>
            <a:r>
              <a:rPr lang="de-DE" dirty="0" smtClean="0"/>
              <a:t>Bauern als Experten statt als Projektionsfläche</a:t>
            </a:r>
          </a:p>
          <a:p>
            <a:pPr marL="0" indent="0" eaLnBrk="1" hangingPunct="1">
              <a:buNone/>
            </a:pPr>
            <a:endParaRPr lang="de-DE" sz="1000" b="1" dirty="0" smtClean="0"/>
          </a:p>
          <a:p>
            <a:pPr eaLnBrk="1" hangingPunct="1">
              <a:buFont typeface="Wingdings" pitchFamily="2" charset="2"/>
              <a:buChar char="§"/>
            </a:pPr>
            <a:r>
              <a:rPr lang="de-DE" dirty="0" smtClean="0"/>
              <a:t>Stetiger, bewusster Entwicklungsprozess!</a:t>
            </a:r>
          </a:p>
        </p:txBody>
      </p:sp>
      <p:sp>
        <p:nvSpPr>
          <p:cNvPr id="3" name="Foliennummernplatzhalter 2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2432532-2355-4E74-B638-A46073BB644A}" type="slidenum">
              <a:rPr lang="de-DE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27</a:t>
            </a:fld>
            <a:endParaRPr lang="de-DE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9701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pPr eaLnBrk="1" hangingPunct="1"/>
            <a:r>
              <a:rPr lang="de-DE" smtClean="0"/>
              <a:t>2. Gestalten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Berghorn</a:t>
            </a:r>
            <a:r>
              <a:rPr lang="de-DE" dirty="0" smtClean="0"/>
              <a:t>/</a:t>
            </a:r>
            <a:r>
              <a:rPr lang="de-DE" dirty="0" err="1" smtClean="0"/>
              <a:t>Berghorn</a:t>
            </a:r>
            <a:r>
              <a:rPr lang="de-DE" dirty="0" smtClean="0"/>
              <a:t>        30.10.2013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88CEF3-F784-4F6A-BA89-1394ABE3A215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042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Inhaltsplatzhalter 2"/>
          <p:cNvSpPr>
            <a:spLocks noGrp="1"/>
          </p:cNvSpPr>
          <p:nvPr>
            <p:ph idx="1"/>
          </p:nvPr>
        </p:nvSpPr>
        <p:spPr>
          <a:xfrm>
            <a:off x="457200" y="1916113"/>
            <a:ext cx="8229600" cy="4525962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de-DE" dirty="0"/>
          </a:p>
          <a:p>
            <a:pPr algn="ctr" eaLnBrk="1" hangingPunct="1">
              <a:buNone/>
            </a:pPr>
            <a:r>
              <a:rPr lang="de-DE" dirty="0"/>
              <a:t>Nachhaltigkeitskampagne „Origin Green“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de-DE" dirty="0" smtClean="0"/>
              <a:t>Bord </a:t>
            </a:r>
            <a:r>
              <a:rPr lang="de-DE" dirty="0" err="1" smtClean="0"/>
              <a:t>Bià</a:t>
            </a:r>
            <a:r>
              <a:rPr lang="de-DE" dirty="0" smtClean="0"/>
              <a:t>, Irland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Berghorn/Berghorn        30.10.2013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94896-8835-48E2-9B40-4E2E317372AB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sp>
        <p:nvSpPr>
          <p:cNvPr id="24581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pPr eaLnBrk="1" hangingPunct="1"/>
            <a:r>
              <a:rPr lang="de-DE" dirty="0" smtClean="0"/>
              <a:t>2. Gestalten</a:t>
            </a:r>
            <a:br>
              <a:rPr lang="de-DE" dirty="0" smtClean="0"/>
            </a:br>
            <a:r>
              <a:rPr lang="de-DE" dirty="0" smtClean="0"/>
              <a:t>Best </a:t>
            </a:r>
            <a:r>
              <a:rPr lang="de-DE" dirty="0" err="1" smtClean="0"/>
              <a:t>practice</a:t>
            </a:r>
            <a:r>
              <a:rPr lang="de-DE" dirty="0" smtClean="0"/>
              <a:t>-Beispiel</a:t>
            </a:r>
          </a:p>
        </p:txBody>
      </p:sp>
    </p:spTree>
    <p:extLst>
      <p:ext uri="{BB962C8B-B14F-4D97-AF65-F5344CB8AC3E}">
        <p14:creationId xmlns:p14="http://schemas.microsoft.com/office/powerpoint/2010/main" val="246330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2432532-2355-4E74-B638-A46073BB644A}" type="slidenum">
              <a:rPr lang="de-DE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29</a:t>
            </a:fld>
            <a:endParaRPr lang="de-DE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75778" name="Picture 2" descr="C:\Users\Mitarbeiter2\Documents\berghorn\Präsentation Havichhorst\Origin gre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14" y="836712"/>
            <a:ext cx="8508258" cy="46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916288" y="5744289"/>
            <a:ext cx="5408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Quelle: </a:t>
            </a:r>
            <a:r>
              <a:rPr lang="de-DE" sz="1200" dirty="0" smtClean="0">
                <a:hlinkClick r:id="rId3"/>
              </a:rPr>
              <a:t>http://www.bordbia.ie/origingreen/pages/origingreenhome.aspx</a:t>
            </a:r>
            <a:r>
              <a:rPr lang="de-DE" sz="1200" dirty="0" smtClean="0"/>
              <a:t> </a:t>
            </a:r>
            <a:endParaRPr lang="de-DE" sz="12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Berghorn/Berghorn        30.10.2013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88CEF3-F784-4F6A-BA89-1394ABE3A215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257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Kontext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Berghorn/Berghorn        30.10.2013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1DA8EE-26F4-44D6-9E52-0E1D5A4C8DFB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pic>
        <p:nvPicPr>
          <p:cNvPr id="6" name="Grafik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84784"/>
            <a:ext cx="3528392" cy="470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564051" y="5517232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/>
              <a:t>Quelle:</a:t>
            </a:r>
          </a:p>
          <a:p>
            <a:r>
              <a:rPr lang="de-DE" sz="1200" i="1" dirty="0" smtClean="0"/>
              <a:t>Der Spiegel Nr. 43 vom 21.10.2013</a:t>
            </a:r>
            <a:endParaRPr lang="de-DE" sz="1200" i="1" dirty="0"/>
          </a:p>
        </p:txBody>
      </p:sp>
    </p:spTree>
    <p:extLst>
      <p:ext uri="{BB962C8B-B14F-4D97-AF65-F5344CB8AC3E}">
        <p14:creationId xmlns:p14="http://schemas.microsoft.com/office/powerpoint/2010/main" val="6666923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Inhaltsplatzhalter 2"/>
          <p:cNvSpPr>
            <a:spLocks noGrp="1"/>
          </p:cNvSpPr>
          <p:nvPr>
            <p:ph idx="1"/>
          </p:nvPr>
        </p:nvSpPr>
        <p:spPr>
          <a:xfrm>
            <a:off x="457200" y="1989138"/>
            <a:ext cx="8867775" cy="45259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de-DE" dirty="0" smtClean="0"/>
              <a:t>	Ziel: Mehr Wissen – </a:t>
            </a:r>
            <a:br>
              <a:rPr lang="de-DE" dirty="0" smtClean="0"/>
            </a:br>
            <a:r>
              <a:rPr lang="de-DE" dirty="0" smtClean="0"/>
              <a:t>         mehr Verständnis und Vertrauen! </a:t>
            </a:r>
          </a:p>
          <a:p>
            <a:pPr eaLnBrk="1" hangingPunct="1">
              <a:buFont typeface="Wingdings" pitchFamily="2" charset="2"/>
              <a:buNone/>
            </a:pPr>
            <a:endParaRPr lang="de-DE" sz="1600" dirty="0" smtClean="0"/>
          </a:p>
          <a:p>
            <a:pPr eaLnBrk="1" hangingPunct="1">
              <a:buFont typeface="Wingdings" pitchFamily="2" charset="2"/>
              <a:buChar char="§"/>
            </a:pPr>
            <a:r>
              <a:rPr lang="de-DE" dirty="0" smtClean="0"/>
              <a:t>Die Landwirtschaft hat der Gesellschaft viel zu geben – „nicht nur Brot allein“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de-DE" dirty="0" smtClean="0"/>
              <a:t>„Positive Geschichten“ statt Rechtfertigung:</a:t>
            </a:r>
            <a:br>
              <a:rPr lang="de-DE" dirty="0" smtClean="0"/>
            </a:br>
            <a:r>
              <a:rPr lang="de-DE" b="1" dirty="0" smtClean="0"/>
              <a:t>Fakten + Nutzen/Mehrwert + Emotionen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de-DE" dirty="0" smtClean="0"/>
              <a:t>Nähe schaffen, Vertrauen ernten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Berghorn/Berghorn        30.10.2013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0D89E-EB46-4E0D-8AF7-B1C20B9F6A0D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  <p:sp>
        <p:nvSpPr>
          <p:cNvPr id="31749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pPr eaLnBrk="1" hangingPunct="1"/>
            <a:r>
              <a:rPr lang="de-DE" smtClean="0"/>
              <a:t>3. Informieren</a:t>
            </a:r>
          </a:p>
        </p:txBody>
      </p:sp>
    </p:spTree>
    <p:extLst>
      <p:ext uri="{BB962C8B-B14F-4D97-AF65-F5344CB8AC3E}">
        <p14:creationId xmlns:p14="http://schemas.microsoft.com/office/powerpoint/2010/main" val="330026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Inhaltsplatzhalter 2"/>
          <p:cNvSpPr>
            <a:spLocks noGrp="1"/>
          </p:cNvSpPr>
          <p:nvPr>
            <p:ph idx="1"/>
          </p:nvPr>
        </p:nvSpPr>
        <p:spPr>
          <a:xfrm>
            <a:off x="457200" y="1916113"/>
            <a:ext cx="8229600" cy="4525962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de-DE" dirty="0"/>
          </a:p>
          <a:p>
            <a:pPr algn="ctr" eaLnBrk="1" hangingPunct="1">
              <a:buNone/>
            </a:pPr>
            <a:r>
              <a:rPr lang="de-DE" dirty="0" smtClean="0"/>
              <a:t>Image-Kampagnen der NFU,</a:t>
            </a:r>
          </a:p>
          <a:p>
            <a:pPr algn="ctr" eaLnBrk="1" hangingPunct="1">
              <a:buNone/>
            </a:pP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dirty="0" smtClean="0"/>
              <a:t>Großbritannien</a:t>
            </a:r>
          </a:p>
          <a:p>
            <a:pPr algn="ctr" eaLnBrk="1" hangingPunct="1">
              <a:buNone/>
            </a:pPr>
            <a:endParaRPr lang="de-DE" sz="2000" dirty="0" smtClean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Berghorn/Berghorn        30.10.2013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94896-8835-48E2-9B40-4E2E317372AB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p:sp>
        <p:nvSpPr>
          <p:cNvPr id="24581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pPr eaLnBrk="1" hangingPunct="1"/>
            <a:r>
              <a:rPr lang="de-DE" dirty="0"/>
              <a:t>3</a:t>
            </a:r>
            <a:r>
              <a:rPr lang="de-DE" dirty="0" smtClean="0"/>
              <a:t>. Informieren</a:t>
            </a:r>
            <a:br>
              <a:rPr lang="de-DE" dirty="0" smtClean="0"/>
            </a:br>
            <a:r>
              <a:rPr lang="de-DE" dirty="0" smtClean="0"/>
              <a:t>Best </a:t>
            </a:r>
            <a:r>
              <a:rPr lang="de-DE" dirty="0" err="1" smtClean="0"/>
              <a:t>practice</a:t>
            </a:r>
            <a:r>
              <a:rPr lang="de-DE" dirty="0" smtClean="0"/>
              <a:t>-Beispiele</a:t>
            </a:r>
          </a:p>
        </p:txBody>
      </p:sp>
    </p:spTree>
    <p:extLst>
      <p:ext uri="{BB962C8B-B14F-4D97-AF65-F5344CB8AC3E}">
        <p14:creationId xmlns:p14="http://schemas.microsoft.com/office/powerpoint/2010/main" val="19736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Grafi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692150"/>
            <a:ext cx="7818438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Berghorn/Berghorn        30.10.2013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F5DBA5-1792-4F96-83B8-9E23BEAA409F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Grafi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88913"/>
            <a:ext cx="4679950" cy="65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Berghorn/Berghorn        30.10.2013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7ECAF1-FC1E-4551-8C71-D9A7DFC34F04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Inhaltsplatzhalt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5259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de-DE" dirty="0" smtClean="0"/>
              <a:t>	Ziel: Professionalisierung der Kommunikation</a:t>
            </a:r>
          </a:p>
          <a:p>
            <a:pPr eaLnBrk="1" hangingPunct="1">
              <a:buFont typeface="Wingdings" pitchFamily="2" charset="2"/>
              <a:buNone/>
            </a:pPr>
            <a:endParaRPr lang="de-DE" sz="1600" dirty="0" smtClean="0"/>
          </a:p>
          <a:p>
            <a:pPr eaLnBrk="1" hangingPunct="1">
              <a:buFont typeface="Wingdings" pitchFamily="2" charset="2"/>
              <a:buChar char="§"/>
            </a:pPr>
            <a:r>
              <a:rPr lang="de-DE" dirty="0" smtClean="0"/>
              <a:t>Impulse für gesamte Ausbildungskette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de-DE" dirty="0" smtClean="0"/>
              <a:t>Fachschulen Agrarwirtschaft: Curriculum!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de-DE" dirty="0" smtClean="0"/>
              <a:t>Neuer Studiengang „Agrarkommunikation“:</a:t>
            </a:r>
            <a:br>
              <a:rPr lang="de-DE" dirty="0" smtClean="0"/>
            </a:br>
            <a:r>
              <a:rPr lang="de-DE" dirty="0" smtClean="0"/>
              <a:t>Master nach amerikanischem Vorbild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de-DE" dirty="0" smtClean="0"/>
              <a:t>Zielgruppen: </a:t>
            </a:r>
            <a:br>
              <a:rPr lang="de-DE" dirty="0" smtClean="0"/>
            </a:br>
            <a:r>
              <a:rPr lang="de-DE" dirty="0" smtClean="0"/>
              <a:t>Landwirte, </a:t>
            </a:r>
            <a:r>
              <a:rPr lang="de-DE" dirty="0" err="1" smtClean="0"/>
              <a:t>Agri</a:t>
            </a:r>
            <a:r>
              <a:rPr lang="de-DE" dirty="0" smtClean="0"/>
              <a:t>-Business, Journalisten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Berghorn/Berghorn        30.10.2013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0B8A93-351F-481C-9096-CDE2A2F28F08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  <p:sp>
        <p:nvSpPr>
          <p:cNvPr id="36869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pPr eaLnBrk="1" hangingPunct="1"/>
            <a:r>
              <a:rPr lang="de-DE" smtClean="0"/>
              <a:t>4. Ausbilden</a:t>
            </a:r>
          </a:p>
        </p:txBody>
      </p:sp>
    </p:spTree>
    <p:extLst>
      <p:ext uri="{BB962C8B-B14F-4D97-AF65-F5344CB8AC3E}">
        <p14:creationId xmlns:p14="http://schemas.microsoft.com/office/powerpoint/2010/main" val="93368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Inhaltsplatzhalter 2"/>
          <p:cNvSpPr>
            <a:spLocks noGrp="1"/>
          </p:cNvSpPr>
          <p:nvPr>
            <p:ph idx="1"/>
          </p:nvPr>
        </p:nvSpPr>
        <p:spPr>
          <a:xfrm>
            <a:off x="457200" y="1916113"/>
            <a:ext cx="8229600" cy="4525962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de-DE" dirty="0"/>
          </a:p>
          <a:p>
            <a:pPr algn="ctr" eaLnBrk="1" hangingPunct="1">
              <a:buFont typeface="Wingdings" pitchFamily="2" charset="2"/>
              <a:buNone/>
            </a:pPr>
            <a:r>
              <a:rPr lang="de-DE" dirty="0" smtClean="0"/>
              <a:t>Studiengänge „Agrarkommunikation“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de-DE" dirty="0" smtClean="0"/>
              <a:t>in Illinois und Kalifornien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Berghorn/Berghorn        30.10.2013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94896-8835-48E2-9B40-4E2E317372AB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  <p:sp>
        <p:nvSpPr>
          <p:cNvPr id="24581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pPr eaLnBrk="1" hangingPunct="1"/>
            <a:r>
              <a:rPr lang="de-DE" dirty="0"/>
              <a:t>4</a:t>
            </a:r>
            <a:r>
              <a:rPr lang="de-DE" dirty="0" smtClean="0"/>
              <a:t>. Ausbilden</a:t>
            </a:r>
            <a:br>
              <a:rPr lang="de-DE" dirty="0" smtClean="0"/>
            </a:br>
            <a:r>
              <a:rPr lang="de-DE" dirty="0" smtClean="0"/>
              <a:t>Best </a:t>
            </a:r>
            <a:r>
              <a:rPr lang="de-DE" dirty="0" err="1" smtClean="0"/>
              <a:t>practice</a:t>
            </a:r>
            <a:r>
              <a:rPr lang="de-DE" dirty="0" smtClean="0"/>
              <a:t>-Beispiel</a:t>
            </a:r>
          </a:p>
        </p:txBody>
      </p:sp>
    </p:spTree>
    <p:extLst>
      <p:ext uri="{BB962C8B-B14F-4D97-AF65-F5344CB8AC3E}">
        <p14:creationId xmlns:p14="http://schemas.microsoft.com/office/powerpoint/2010/main" val="246330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Berghorn/Berghorn        30.10.2013</a:t>
            </a:r>
            <a:endParaRPr lang="de-DE" dirty="0"/>
          </a:p>
        </p:txBody>
      </p:sp>
      <p:pic>
        <p:nvPicPr>
          <p:cNvPr id="38915" name="Picture 5" descr="C:\Users\Mitarbeiter2\Documents\berghorn\Ag Comm\Ag Com Illinoi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60350"/>
            <a:ext cx="804545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90A6A5-3B1A-4CE1-92FC-7C202E7B691F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Inhaltsplatzhalt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670276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de-DE" dirty="0" smtClean="0"/>
              <a:t>	Ziel:  Neue Freunde und Verbündete </a:t>
            </a:r>
            <a:br>
              <a:rPr lang="de-DE" dirty="0" smtClean="0"/>
            </a:br>
            <a:r>
              <a:rPr lang="de-DE" dirty="0" smtClean="0"/>
              <a:t>	   für die Landwirtschaft </a:t>
            </a:r>
          </a:p>
          <a:p>
            <a:pPr eaLnBrk="1" hangingPunct="1">
              <a:buFont typeface="Wingdings" pitchFamily="2" charset="2"/>
              <a:buChar char="§"/>
            </a:pPr>
            <a:endParaRPr lang="de-DE" sz="1200" dirty="0" smtClean="0"/>
          </a:p>
          <a:p>
            <a:pPr eaLnBrk="1" hangingPunct="1">
              <a:buFont typeface="Wingdings" pitchFamily="2" charset="2"/>
              <a:buChar char="§"/>
            </a:pPr>
            <a:r>
              <a:rPr lang="de-DE" dirty="0" smtClean="0"/>
              <a:t>Wo gibt es Multiplikatoren? 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de-DE" dirty="0" smtClean="0"/>
              <a:t>z.B. die </a:t>
            </a:r>
            <a:r>
              <a:rPr lang="de-DE" b="1" dirty="0" smtClean="0"/>
              <a:t>junge Generation</a:t>
            </a:r>
            <a:r>
              <a:rPr lang="de-DE" dirty="0" smtClean="0"/>
              <a:t>: </a:t>
            </a:r>
            <a:br>
              <a:rPr lang="de-DE" dirty="0" smtClean="0"/>
            </a:br>
            <a:r>
              <a:rPr lang="de-DE" dirty="0" smtClean="0"/>
              <a:t>- Hohe Authentizität und Glaubwürdigkeit</a:t>
            </a:r>
            <a:br>
              <a:rPr lang="de-DE" dirty="0" smtClean="0"/>
            </a:br>
            <a:r>
              <a:rPr lang="de-DE" dirty="0" smtClean="0"/>
              <a:t>- Am Puls der Zeit:</a:t>
            </a:r>
            <a:br>
              <a:rPr lang="de-DE" dirty="0" smtClean="0"/>
            </a:br>
            <a:r>
              <a:rPr lang="de-DE" dirty="0" smtClean="0"/>
              <a:t>  Trends, Innovationen, </a:t>
            </a:r>
            <a:r>
              <a:rPr lang="de-DE" i="1" dirty="0" err="1" smtClean="0"/>
              <a:t>social</a:t>
            </a:r>
            <a:r>
              <a:rPr lang="de-DE" i="1" dirty="0" smtClean="0"/>
              <a:t> </a:t>
            </a:r>
            <a:r>
              <a:rPr lang="de-DE" i="1" dirty="0" err="1" smtClean="0"/>
              <a:t>media</a:t>
            </a:r>
            <a:endParaRPr lang="de-DE" i="1" dirty="0" smtClean="0"/>
          </a:p>
          <a:p>
            <a:pPr eaLnBrk="1" hangingPunct="1">
              <a:buFont typeface="Wingdings" pitchFamily="2" charset="2"/>
              <a:buChar char="§"/>
            </a:pPr>
            <a:r>
              <a:rPr lang="de-DE" dirty="0" smtClean="0"/>
              <a:t>z.B. </a:t>
            </a:r>
            <a:r>
              <a:rPr lang="de-DE" b="1" dirty="0" smtClean="0"/>
              <a:t>Frauen</a:t>
            </a:r>
            <a:r>
              <a:rPr lang="de-DE" dirty="0" smtClean="0"/>
              <a:t>: Ernährung, Kaufentscheidungen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Berghorn/Berghorn        30.10.2013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58E759-1E82-4A82-B137-39A49547DBB1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  <p:sp>
        <p:nvSpPr>
          <p:cNvPr id="41989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pPr eaLnBrk="1" hangingPunct="1"/>
            <a:r>
              <a:rPr lang="de-DE" smtClean="0"/>
              <a:t>5. Begeistern</a:t>
            </a:r>
          </a:p>
        </p:txBody>
      </p:sp>
    </p:spTree>
    <p:extLst>
      <p:ext uri="{BB962C8B-B14F-4D97-AF65-F5344CB8AC3E}">
        <p14:creationId xmlns:p14="http://schemas.microsoft.com/office/powerpoint/2010/main" val="295967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Inhaltsplatzhalter 2"/>
          <p:cNvSpPr>
            <a:spLocks noGrp="1"/>
          </p:cNvSpPr>
          <p:nvPr>
            <p:ph idx="1"/>
          </p:nvPr>
        </p:nvSpPr>
        <p:spPr>
          <a:xfrm>
            <a:off x="457200" y="1916113"/>
            <a:ext cx="8229600" cy="4525962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de-DE" dirty="0"/>
          </a:p>
          <a:p>
            <a:pPr algn="ctr" eaLnBrk="1" hangingPunct="1">
              <a:buFont typeface="Wingdings" pitchFamily="2" charset="2"/>
              <a:buNone/>
            </a:pPr>
            <a:r>
              <a:rPr lang="de-DE" dirty="0" smtClean="0"/>
              <a:t>„Von Herzen kommend, zu Herzen gehend“ </a:t>
            </a:r>
          </a:p>
          <a:p>
            <a:pPr algn="ctr" eaLnBrk="1" hangingPunct="1">
              <a:buFont typeface="Wingdings" pitchFamily="2" charset="2"/>
              <a:buNone/>
            </a:pPr>
            <a:endParaRPr lang="de-DE" dirty="0"/>
          </a:p>
          <a:p>
            <a:pPr algn="ctr" eaLnBrk="1" hangingPunct="1">
              <a:buFont typeface="Wingdings" pitchFamily="2" charset="2"/>
              <a:buNone/>
            </a:pPr>
            <a:r>
              <a:rPr lang="de-DE" dirty="0" smtClean="0"/>
              <a:t>Kreativ, glaubhaft und wirkungsvoll:</a:t>
            </a:r>
            <a:br>
              <a:rPr lang="de-DE" dirty="0" smtClean="0"/>
            </a:br>
            <a:r>
              <a:rPr lang="de-DE" dirty="0" smtClean="0"/>
              <a:t>„Bekenner“ für die Sache der Landwirtschaft, USA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Berghorn/Berghorn        30.10.2013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94896-8835-48E2-9B40-4E2E317372AB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  <p:sp>
        <p:nvSpPr>
          <p:cNvPr id="24581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pPr eaLnBrk="1" hangingPunct="1"/>
            <a:r>
              <a:rPr lang="de-DE" dirty="0" smtClean="0"/>
              <a:t>5. Begeistern</a:t>
            </a:r>
            <a:br>
              <a:rPr lang="de-DE" dirty="0" smtClean="0"/>
            </a:br>
            <a:r>
              <a:rPr lang="de-DE" dirty="0" smtClean="0"/>
              <a:t>Best </a:t>
            </a:r>
            <a:r>
              <a:rPr lang="de-DE" dirty="0" err="1" smtClean="0"/>
              <a:t>practice</a:t>
            </a:r>
            <a:r>
              <a:rPr lang="de-DE" dirty="0" smtClean="0"/>
              <a:t>-Beispiele</a:t>
            </a:r>
          </a:p>
        </p:txBody>
      </p:sp>
    </p:spTree>
    <p:extLst>
      <p:ext uri="{BB962C8B-B14F-4D97-AF65-F5344CB8AC3E}">
        <p14:creationId xmlns:p14="http://schemas.microsoft.com/office/powerpoint/2010/main" val="273564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Mitarbeiter2\Documents\berghorn\Ergebnis-Präsentationen\Bildmaterial Präsentationen\I love farme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60350"/>
            <a:ext cx="613092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Berghorn/Berghorn        30.10.2013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98906D-8409-4DBF-BCA0-2437577B3E77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Berghorn</a:t>
            </a:r>
            <a:r>
              <a:rPr lang="de-DE" dirty="0" smtClean="0"/>
              <a:t>/</a:t>
            </a:r>
            <a:r>
              <a:rPr lang="de-DE" dirty="0" err="1" smtClean="0"/>
              <a:t>Berghorn</a:t>
            </a:r>
            <a:r>
              <a:rPr lang="de-DE" dirty="0" smtClean="0"/>
              <a:t>        30.10.2013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1DA8EE-26F4-44D6-9E52-0E1D5A4C8DFB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412776"/>
            <a:ext cx="6402388" cy="446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EFE8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971600" y="5877272"/>
            <a:ext cx="396081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sz="1200" i="1" dirty="0" smtClean="0"/>
              <a:t>Quelle: Süddeutsche Zeitung, 10.08.2013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Kontext</a:t>
            </a:r>
          </a:p>
        </p:txBody>
      </p:sp>
    </p:spTree>
    <p:extLst>
      <p:ext uri="{BB962C8B-B14F-4D97-AF65-F5344CB8AC3E}">
        <p14:creationId xmlns:p14="http://schemas.microsoft.com/office/powerpoint/2010/main" val="247328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Mitarbeiter2\Documents\berghorn\Ergebnis-Präsentationen\Bildmaterial Präsentationen\i love farmers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60350"/>
            <a:ext cx="6546850" cy="634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Berghorn/Berghorn        30.10.2013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E04AEA-78AE-43BD-AF0E-F5C2069FADFA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Berghorn/Berghorn        30.10.2013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599216-8663-4478-B558-CDF6EDCFA8C8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  <p:pic>
        <p:nvPicPr>
          <p:cNvPr id="45062" name="Picture 6" descr="C:\Users\Mitarbeiter2\Documents\berghorn\Präsentation Havichhorst\Farmer Style YouTube Sei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57" y="260648"/>
            <a:ext cx="7586667" cy="603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Berghorn/Berghorn        30.10.2013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1DA8EE-26F4-44D6-9E52-0E1D5A4C8DFB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713" y="980728"/>
            <a:ext cx="3681463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6408204" y="5661248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dirty="0"/>
          </a:p>
        </p:txBody>
      </p:sp>
      <p:sp>
        <p:nvSpPr>
          <p:cNvPr id="3" name="Textfeld 2"/>
          <p:cNvSpPr txBox="1"/>
          <p:nvPr/>
        </p:nvSpPr>
        <p:spPr>
          <a:xfrm>
            <a:off x="6300192" y="5446965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Frischer Wind aus Kansas:</a:t>
            </a:r>
          </a:p>
          <a:p>
            <a:r>
              <a:rPr lang="de-DE" sz="1200" dirty="0" smtClean="0"/>
              <a:t>Greg, Nathan und Kendal Peterson (v.l.n.r.)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1678774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Inhaltsplatzhalt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5259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de-DE" dirty="0" smtClean="0"/>
              <a:t>	Ziel: Klima von Wertschätzung schaffen </a:t>
            </a:r>
          </a:p>
          <a:p>
            <a:pPr marL="0" indent="0" eaLnBrk="1" hangingPunct="1">
              <a:buNone/>
            </a:pPr>
            <a:endParaRPr lang="de-DE" sz="1800" dirty="0" smtClean="0"/>
          </a:p>
          <a:p>
            <a:pPr eaLnBrk="1" hangingPunct="1">
              <a:buFont typeface="Wingdings" pitchFamily="2" charset="2"/>
              <a:buChar char="§"/>
            </a:pPr>
            <a:r>
              <a:rPr lang="de-DE" dirty="0" smtClean="0"/>
              <a:t>„Mäßigung &amp; Respekt“ statt „Gier &amp; Profit“</a:t>
            </a:r>
          </a:p>
          <a:p>
            <a:pPr marL="0" indent="0" eaLnBrk="1" hangingPunct="1">
              <a:buNone/>
            </a:pPr>
            <a:endParaRPr lang="de-DE" sz="800" dirty="0" smtClean="0"/>
          </a:p>
          <a:p>
            <a:pPr eaLnBrk="1" hangingPunct="1">
              <a:buFont typeface="Wingdings" pitchFamily="2" charset="2"/>
              <a:buChar char="§"/>
            </a:pPr>
            <a:r>
              <a:rPr lang="de-DE" dirty="0" smtClean="0"/>
              <a:t>„Gemeinsam für das gute Ziel“:</a:t>
            </a:r>
            <a:br>
              <a:rPr lang="de-DE" dirty="0" smtClean="0"/>
            </a:br>
            <a:r>
              <a:rPr lang="de-DE" dirty="0" smtClean="0"/>
              <a:t>Aufbau von Kooperationen</a:t>
            </a:r>
          </a:p>
          <a:p>
            <a:pPr marL="0" indent="0" eaLnBrk="1" hangingPunct="1">
              <a:buNone/>
            </a:pPr>
            <a:endParaRPr lang="de-DE" sz="800" dirty="0" smtClean="0"/>
          </a:p>
          <a:p>
            <a:pPr eaLnBrk="1" hangingPunct="1">
              <a:buFont typeface="Wingdings" pitchFamily="2" charset="2"/>
              <a:buChar char="§"/>
            </a:pPr>
            <a:r>
              <a:rPr lang="de-DE" dirty="0" smtClean="0"/>
              <a:t>Offener Prozess:</a:t>
            </a:r>
            <a:br>
              <a:rPr lang="de-DE" dirty="0" smtClean="0"/>
            </a:br>
            <a:r>
              <a:rPr lang="de-DE" dirty="0" smtClean="0"/>
              <a:t>Einladung zu Diskussion und Mitgestaltung</a:t>
            </a:r>
          </a:p>
          <a:p>
            <a:pPr eaLnBrk="1" hangingPunct="1">
              <a:buFont typeface="Wingdings" pitchFamily="2" charset="2"/>
              <a:buChar char="§"/>
            </a:pPr>
            <a:endParaRPr lang="de-DE" dirty="0" smtClean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Berghorn/Berghorn        30.10.2013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D5523E-495E-4027-A8D9-7973275F2AF0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  <p:sp>
        <p:nvSpPr>
          <p:cNvPr id="48133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pPr eaLnBrk="1" hangingPunct="1"/>
            <a:r>
              <a:rPr lang="de-DE" smtClean="0"/>
              <a:t>6. Heilen</a:t>
            </a:r>
          </a:p>
        </p:txBody>
      </p:sp>
    </p:spTree>
    <p:extLst>
      <p:ext uri="{BB962C8B-B14F-4D97-AF65-F5344CB8AC3E}">
        <p14:creationId xmlns:p14="http://schemas.microsoft.com/office/powerpoint/2010/main" val="52384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Inhaltsplatzhalter 2"/>
          <p:cNvSpPr>
            <a:spLocks noGrp="1"/>
          </p:cNvSpPr>
          <p:nvPr>
            <p:ph idx="1"/>
          </p:nvPr>
        </p:nvSpPr>
        <p:spPr>
          <a:xfrm>
            <a:off x="457200" y="1916113"/>
            <a:ext cx="8229600" cy="4525962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de-DE" dirty="0"/>
          </a:p>
          <a:p>
            <a:pPr algn="ctr" eaLnBrk="1" hangingPunct="1">
              <a:buFont typeface="Wingdings" pitchFamily="2" charset="2"/>
              <a:buNone/>
            </a:pPr>
            <a:r>
              <a:rPr lang="de-DE" dirty="0" smtClean="0"/>
              <a:t>„Rat für </a:t>
            </a:r>
            <a:r>
              <a:rPr lang="de-DE" dirty="0" err="1" smtClean="0"/>
              <a:t>Tierwohl</a:t>
            </a:r>
            <a:r>
              <a:rPr lang="de-DE" dirty="0" smtClean="0"/>
              <a:t>“ mit Frühwarnsystem,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de-DE" dirty="0" smtClean="0"/>
              <a:t>Irland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Berghorn/Berghorn        30.10.2013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94896-8835-48E2-9B40-4E2E317372AB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  <p:sp>
        <p:nvSpPr>
          <p:cNvPr id="24581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pPr eaLnBrk="1" hangingPunct="1"/>
            <a:r>
              <a:rPr lang="de-DE" dirty="0" smtClean="0"/>
              <a:t>6. Heilen</a:t>
            </a:r>
            <a:br>
              <a:rPr lang="de-DE" dirty="0" smtClean="0"/>
            </a:br>
            <a:r>
              <a:rPr lang="de-DE" dirty="0" smtClean="0"/>
              <a:t>Best </a:t>
            </a:r>
            <a:r>
              <a:rPr lang="de-DE" dirty="0" err="1" smtClean="0"/>
              <a:t>practice</a:t>
            </a:r>
            <a:r>
              <a:rPr lang="de-DE" dirty="0" smtClean="0"/>
              <a:t>-Beispiel</a:t>
            </a:r>
          </a:p>
        </p:txBody>
      </p:sp>
    </p:spTree>
    <p:extLst>
      <p:ext uri="{BB962C8B-B14F-4D97-AF65-F5344CB8AC3E}">
        <p14:creationId xmlns:p14="http://schemas.microsoft.com/office/powerpoint/2010/main" val="273564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Berghorn/Berghorn        30.10.2013</a:t>
            </a:r>
            <a:endParaRPr lang="de-DE" dirty="0"/>
          </a:p>
        </p:txBody>
      </p:sp>
      <p:pic>
        <p:nvPicPr>
          <p:cNvPr id="49156" name="Picture 2" descr="C:\Users\Mitarbeiter2\Documents\berghorn\Ergebnis-Präsentationen\Bildmaterial Präsentationen\Early warn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0728"/>
            <a:ext cx="8677275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extfeld 2"/>
          <p:cNvSpPr txBox="1">
            <a:spLocks noChangeArrowheads="1"/>
          </p:cNvSpPr>
          <p:nvPr/>
        </p:nvSpPr>
        <p:spPr bwMode="auto">
          <a:xfrm>
            <a:off x="971550" y="5013176"/>
            <a:ext cx="7561263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i="1" dirty="0"/>
              <a:t>„… belegt die Vorteile eines Ansatzes der Zusammenarbeit, wenn es um Themen geht, bei denen alle ein starkes Interesse haben</a:t>
            </a:r>
            <a:r>
              <a:rPr lang="de-DE" i="1" dirty="0" smtClean="0"/>
              <a:t>.“</a:t>
            </a:r>
          </a:p>
          <a:p>
            <a:pPr eaLnBrk="1" hangingPunct="1"/>
            <a:endParaRPr lang="de-DE" dirty="0"/>
          </a:p>
          <a:p>
            <a:pPr algn="r" eaLnBrk="1" hangingPunct="1"/>
            <a:r>
              <a:rPr lang="de-DE" sz="1400" dirty="0" smtClean="0"/>
              <a:t>Quelle: www.fawac.ie</a:t>
            </a:r>
            <a:endParaRPr lang="de-DE" sz="14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2B29E7-0653-477A-80FA-F3249261B790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Inhaltsplatzhalt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5259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de-DE" dirty="0" smtClean="0"/>
              <a:t>	Ziel:  Bestehende und zukünftige Initiativen </a:t>
            </a:r>
            <a:br>
              <a:rPr lang="de-DE" dirty="0" smtClean="0"/>
            </a:br>
            <a:r>
              <a:rPr lang="de-DE" dirty="0" smtClean="0"/>
              <a:t>	   zahlen auf das gleiche Konto ein</a:t>
            </a:r>
          </a:p>
          <a:p>
            <a:pPr marL="0" indent="0" eaLnBrk="1" hangingPunct="1">
              <a:buNone/>
            </a:pPr>
            <a:endParaRPr lang="de-DE" sz="1800" dirty="0" smtClean="0"/>
          </a:p>
          <a:p>
            <a:pPr eaLnBrk="1" hangingPunct="1">
              <a:buFont typeface="Wingdings" pitchFamily="2" charset="2"/>
              <a:buChar char="§"/>
            </a:pPr>
            <a:r>
              <a:rPr lang="de-DE" dirty="0" smtClean="0"/>
              <a:t>Ideal: Nationale Marketing-Organisation</a:t>
            </a:r>
            <a:br>
              <a:rPr lang="de-DE" dirty="0" smtClean="0"/>
            </a:br>
            <a:r>
              <a:rPr lang="de-DE" dirty="0" smtClean="0"/>
              <a:t>	     (Bsp.: Bord </a:t>
            </a:r>
            <a:r>
              <a:rPr lang="de-DE" dirty="0" err="1" smtClean="0"/>
              <a:t>Bià</a:t>
            </a:r>
            <a:r>
              <a:rPr lang="de-DE" dirty="0" smtClean="0"/>
              <a:t>, Irland)</a:t>
            </a:r>
          </a:p>
          <a:p>
            <a:pPr marL="0" indent="0" eaLnBrk="1" hangingPunct="1">
              <a:buNone/>
            </a:pPr>
            <a:endParaRPr lang="de-DE" sz="800" dirty="0" smtClean="0"/>
          </a:p>
          <a:p>
            <a:pPr eaLnBrk="1" hangingPunct="1">
              <a:buFont typeface="Wingdings" pitchFamily="2" charset="2"/>
              <a:buChar char="§"/>
            </a:pPr>
            <a:r>
              <a:rPr lang="de-DE" dirty="0" smtClean="0"/>
              <a:t>„Kleine Lösung“ als 1. Schritt: </a:t>
            </a:r>
            <a:br>
              <a:rPr lang="de-DE" dirty="0" smtClean="0"/>
            </a:br>
            <a:r>
              <a:rPr lang="de-DE" dirty="0" smtClean="0"/>
              <a:t>Internet-Plattform</a:t>
            </a:r>
          </a:p>
          <a:p>
            <a:pPr eaLnBrk="1" hangingPunct="1"/>
            <a:endParaRPr lang="de-DE" dirty="0" smtClean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Berghorn/Berghorn        30.10.2013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C461FE-CB8A-464D-8C4C-4FC6B081016B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  <p:sp>
        <p:nvSpPr>
          <p:cNvPr id="51205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pPr eaLnBrk="1" hangingPunct="1"/>
            <a:r>
              <a:rPr lang="de-DE" smtClean="0"/>
              <a:t>7. Bündeln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 err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Berghorn</a:t>
            </a:r>
            <a:r>
              <a:rPr lang="de-DE"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/</a:t>
            </a:r>
            <a:r>
              <a:rPr lang="de-DE" sz="1200" dirty="0" err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Berghorn</a:t>
            </a:r>
            <a:r>
              <a:rPr lang="de-DE"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        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30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.10.2013</a:t>
            </a:r>
            <a:endParaRPr lang="de-DE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Foliennummernplatzhalter 2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276FC21-942D-4498-A46C-D6EB25C3E909}" type="slidenum">
              <a:rPr lang="de-DE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47</a:t>
            </a:fld>
            <a:endParaRPr lang="de-DE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2228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pPr eaLnBrk="1" hangingPunct="1"/>
            <a:r>
              <a:rPr lang="de-DE" dirty="0" smtClean="0"/>
              <a:t>IV. Zusammenfassung </a:t>
            </a:r>
            <a:br>
              <a:rPr lang="de-DE" dirty="0" smtClean="0"/>
            </a:br>
            <a:r>
              <a:rPr lang="de-DE" dirty="0" smtClean="0"/>
              <a:t>und Einordnung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88CEF3-F784-4F6A-BA89-1394ABE3A215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Dimension der Problemstellung</a:t>
            </a:r>
          </a:p>
        </p:txBody>
      </p:sp>
      <p:sp>
        <p:nvSpPr>
          <p:cNvPr id="5325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endParaRPr lang="de-DE" sz="1600" smtClean="0"/>
          </a:p>
          <a:p>
            <a:pPr marL="0" indent="0" algn="ctr" eaLnBrk="1" hangingPunct="1">
              <a:buFont typeface="Arial" charset="0"/>
              <a:buNone/>
            </a:pPr>
            <a:r>
              <a:rPr lang="de-DE" smtClean="0"/>
              <a:t>Landwirtschaftliche Nutztierhaltung</a:t>
            </a:r>
          </a:p>
          <a:p>
            <a:pPr marL="0" indent="0" algn="ctr" eaLnBrk="1" hangingPunct="1">
              <a:buFont typeface="Arial" charset="0"/>
              <a:buNone/>
            </a:pPr>
            <a:endParaRPr lang="de-DE" smtClean="0"/>
          </a:p>
          <a:p>
            <a:pPr marL="0" indent="0" algn="ctr" eaLnBrk="1" hangingPunct="1">
              <a:buFont typeface="Arial" charset="0"/>
              <a:buNone/>
            </a:pPr>
            <a:r>
              <a:rPr lang="de-DE" smtClean="0"/>
              <a:t>Intensive, konventionelle Landwirtschaft</a:t>
            </a:r>
          </a:p>
          <a:p>
            <a:pPr marL="0" indent="0" algn="ctr" eaLnBrk="1" hangingPunct="1">
              <a:buFont typeface="Arial" charset="0"/>
              <a:buNone/>
            </a:pPr>
            <a:endParaRPr lang="de-DE" smtClean="0"/>
          </a:p>
          <a:p>
            <a:pPr marL="0" indent="0" algn="ctr" eaLnBrk="1" hangingPunct="1">
              <a:buFont typeface="Arial" charset="0"/>
              <a:buNone/>
            </a:pPr>
            <a:r>
              <a:rPr lang="de-DE" smtClean="0"/>
              <a:t>Wachstumsorientierte, westliche Lebensweise</a:t>
            </a:r>
          </a:p>
          <a:p>
            <a:pPr marL="0" indent="0" algn="ctr" eaLnBrk="1" hangingPunct="1">
              <a:buFont typeface="Arial" charset="0"/>
              <a:buNone/>
            </a:pPr>
            <a:endParaRPr lang="de-DE" smtClean="0"/>
          </a:p>
          <a:p>
            <a:pPr marL="0" indent="0" algn="ctr" eaLnBrk="1" hangingPunct="1">
              <a:buFont typeface="Arial" charset="0"/>
              <a:buNone/>
            </a:pPr>
            <a:r>
              <a:rPr lang="de-DE" smtClean="0"/>
              <a:t>Rettung des Planeten Erde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Berghorn</a:t>
            </a:r>
            <a:r>
              <a:rPr lang="de-DE" dirty="0" smtClean="0"/>
              <a:t>/</a:t>
            </a:r>
            <a:r>
              <a:rPr lang="de-DE" dirty="0" err="1" smtClean="0"/>
              <a:t>Berghorn</a:t>
            </a:r>
            <a:r>
              <a:rPr lang="de-DE" dirty="0" smtClean="0"/>
              <a:t>        30.10.2013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DFCE58-B639-49B3-BB88-9F8BD184E377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  <p:sp>
        <p:nvSpPr>
          <p:cNvPr id="5" name="Pfeil nach unten 4"/>
          <p:cNvSpPr/>
          <p:nvPr/>
        </p:nvSpPr>
        <p:spPr>
          <a:xfrm>
            <a:off x="4356100" y="2492375"/>
            <a:ext cx="576263" cy="720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Pfeil nach unten 9"/>
          <p:cNvSpPr/>
          <p:nvPr/>
        </p:nvSpPr>
        <p:spPr>
          <a:xfrm>
            <a:off x="4356100" y="3716338"/>
            <a:ext cx="576263" cy="720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Pfeil nach unten 10"/>
          <p:cNvSpPr/>
          <p:nvPr/>
        </p:nvSpPr>
        <p:spPr>
          <a:xfrm>
            <a:off x="4356100" y="4868863"/>
            <a:ext cx="576263" cy="720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Inhaltsplatzhalter 2"/>
          <p:cNvSpPr>
            <a:spLocks noGrp="1"/>
          </p:cNvSpPr>
          <p:nvPr>
            <p:ph idx="1"/>
          </p:nvPr>
        </p:nvSpPr>
        <p:spPr>
          <a:xfrm>
            <a:off x="827584" y="1989138"/>
            <a:ext cx="7272808" cy="4525962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  <a:defRPr/>
            </a:pPr>
            <a:endParaRPr lang="de-DE" dirty="0" smtClean="0"/>
          </a:p>
          <a:p>
            <a:pPr marL="0" indent="0" algn="ctr" eaLnBrk="1" hangingPunct="1">
              <a:buNone/>
              <a:defRPr/>
            </a:pPr>
            <a:endParaRPr lang="de-DE" sz="3000" dirty="0" smtClean="0"/>
          </a:p>
          <a:p>
            <a:pPr marL="0" indent="0" algn="ctr" eaLnBrk="1" hangingPunct="1">
              <a:buNone/>
              <a:defRPr/>
            </a:pPr>
            <a:r>
              <a:rPr lang="de-DE" sz="3000" dirty="0" smtClean="0"/>
              <a:t>Die „Traum-Gesellschaft“ konsumiert Werte!</a:t>
            </a:r>
          </a:p>
          <a:p>
            <a:pPr marL="0" indent="0" algn="ctr" eaLnBrk="1" hangingPunct="1">
              <a:buNone/>
              <a:defRPr/>
            </a:pPr>
            <a:endParaRPr lang="de-DE" sz="3000" dirty="0" smtClean="0"/>
          </a:p>
          <a:p>
            <a:pPr marL="0" indent="0" algn="ctr" eaLnBrk="1" hangingPunct="1">
              <a:buNone/>
              <a:defRPr/>
            </a:pPr>
            <a:r>
              <a:rPr lang="de-DE" sz="3000" dirty="0" smtClean="0"/>
              <a:t>Frage an die Landwirtschaft:</a:t>
            </a:r>
          </a:p>
          <a:p>
            <a:pPr marL="0" indent="0" algn="ctr" eaLnBrk="1" hangingPunct="1">
              <a:buNone/>
              <a:defRPr/>
            </a:pPr>
            <a:r>
              <a:rPr lang="de-DE" sz="3000" dirty="0" smtClean="0"/>
              <a:t>„Welche Werte können wir anbieten?“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Berghorn/Berghorn        30.10.2013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E0F6F-F22A-4588-BC0D-9F030C562625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  <p:sp>
        <p:nvSpPr>
          <p:cNvPr id="54277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pPr eaLnBrk="1" hangingPunct="1"/>
            <a:r>
              <a:rPr lang="de-DE" dirty="0" smtClean="0"/>
              <a:t>Kommunikation im Zeitalter</a:t>
            </a:r>
            <a:br>
              <a:rPr lang="de-DE" dirty="0" smtClean="0"/>
            </a:br>
            <a:r>
              <a:rPr lang="de-DE" dirty="0" smtClean="0"/>
              <a:t>der „Traum-Gesellschaft“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Kontext</a:t>
            </a:r>
          </a:p>
        </p:txBody>
      </p:sp>
      <p:sp>
        <p:nvSpPr>
          <p:cNvPr id="409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endParaRPr lang="de-DE" sz="800" dirty="0" smtClean="0"/>
          </a:p>
          <a:p>
            <a:pPr marL="0" indent="0" eaLnBrk="1" hangingPunct="1">
              <a:buNone/>
              <a:defRPr/>
            </a:pPr>
            <a:r>
              <a:rPr lang="de-DE" dirty="0" smtClean="0"/>
              <a:t>Landwirtschaft in der aktuellen Wahrnehmung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de-DE" sz="1800" dirty="0" smtClean="0"/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de-DE" dirty="0" smtClean="0"/>
              <a:t>„Skandale“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de-DE" sz="800" dirty="0" smtClean="0"/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de-DE" dirty="0" smtClean="0"/>
              <a:t>Misstrauen, Wut, Empörung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de-DE" sz="800" dirty="0" smtClean="0"/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de-DE" dirty="0" smtClean="0"/>
              <a:t>Radikalisierung der Kritik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de-DE" sz="800" dirty="0" smtClean="0"/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de-DE" dirty="0" smtClean="0"/>
              <a:t>Forderungen nach „Umkehr“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de-DE" dirty="0" smtClean="0"/>
          </a:p>
          <a:p>
            <a:pPr eaLnBrk="1" hangingPunct="1">
              <a:defRPr/>
            </a:pPr>
            <a:endParaRPr lang="de-DE" dirty="0" smtClean="0"/>
          </a:p>
          <a:p>
            <a:pPr eaLnBrk="1" hangingPunct="1">
              <a:defRPr/>
            </a:pPr>
            <a:endParaRPr lang="de-DE" dirty="0" smtClean="0"/>
          </a:p>
          <a:p>
            <a:pPr eaLnBrk="1" hangingPunct="1">
              <a:defRPr/>
            </a:pPr>
            <a:endParaRPr lang="de-DE" dirty="0" smtClean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Berghorn/Berghorn        30.10.2013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DB9F88-0A8C-498C-8998-8B0BD2FCB505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552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Inhaltsplatzhalter 2"/>
          <p:cNvSpPr>
            <a:spLocks noGrp="1"/>
          </p:cNvSpPr>
          <p:nvPr>
            <p:ph idx="1"/>
          </p:nvPr>
        </p:nvSpPr>
        <p:spPr>
          <a:xfrm>
            <a:off x="3276600" y="1989138"/>
            <a:ext cx="5410200" cy="4525962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  <a:defRPr/>
            </a:pPr>
            <a:r>
              <a:rPr lang="de-DE" dirty="0" smtClean="0"/>
              <a:t>Verorten</a:t>
            </a:r>
          </a:p>
          <a:p>
            <a:pPr marL="514350" indent="-514350" eaLnBrk="1" hangingPunct="1">
              <a:buFont typeface="Arial" charset="0"/>
              <a:buAutoNum type="arabicPeriod"/>
              <a:defRPr/>
            </a:pPr>
            <a:r>
              <a:rPr lang="de-DE" dirty="0" smtClean="0"/>
              <a:t>Gestalten</a:t>
            </a:r>
          </a:p>
          <a:p>
            <a:pPr marL="514350" indent="-514350" eaLnBrk="1" hangingPunct="1">
              <a:buFont typeface="Arial" charset="0"/>
              <a:buAutoNum type="arabicPeriod"/>
              <a:defRPr/>
            </a:pPr>
            <a:r>
              <a:rPr lang="de-DE" dirty="0" smtClean="0"/>
              <a:t>Informieren</a:t>
            </a:r>
          </a:p>
          <a:p>
            <a:pPr marL="514350" indent="-514350" eaLnBrk="1" hangingPunct="1">
              <a:buFont typeface="Arial" charset="0"/>
              <a:buAutoNum type="arabicPeriod"/>
              <a:defRPr/>
            </a:pPr>
            <a:r>
              <a:rPr lang="de-DE" dirty="0" smtClean="0"/>
              <a:t>Ausbilden</a:t>
            </a:r>
          </a:p>
          <a:p>
            <a:pPr marL="514350" indent="-514350" eaLnBrk="1" hangingPunct="1">
              <a:buFont typeface="Arial" charset="0"/>
              <a:buAutoNum type="arabicPeriod"/>
              <a:defRPr/>
            </a:pPr>
            <a:r>
              <a:rPr lang="de-DE" dirty="0"/>
              <a:t>Begeistern</a:t>
            </a:r>
          </a:p>
          <a:p>
            <a:pPr marL="514350" indent="-514350" eaLnBrk="1" hangingPunct="1">
              <a:buFont typeface="Arial" charset="0"/>
              <a:buAutoNum type="arabicPeriod"/>
              <a:defRPr/>
            </a:pPr>
            <a:r>
              <a:rPr lang="de-DE" dirty="0"/>
              <a:t>Heilen</a:t>
            </a:r>
          </a:p>
          <a:p>
            <a:pPr marL="514350" indent="-514350" eaLnBrk="1" hangingPunct="1">
              <a:buFont typeface="Arial" charset="0"/>
              <a:buAutoNum type="arabicPeriod"/>
              <a:defRPr/>
            </a:pPr>
            <a:r>
              <a:rPr lang="de-DE" dirty="0" smtClean="0"/>
              <a:t>Bündeln</a:t>
            </a:r>
          </a:p>
          <a:p>
            <a:pPr eaLnBrk="1" hangingPunct="1">
              <a:defRPr/>
            </a:pPr>
            <a:endParaRPr lang="de-DE" dirty="0" smtClean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Berghorn/Berghorn        30.10.2013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E0F6F-F22A-4588-BC0D-9F030C562625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  <p:sp>
        <p:nvSpPr>
          <p:cNvPr id="54277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pPr eaLnBrk="1" hangingPunct="1"/>
            <a:r>
              <a:rPr lang="de-DE" smtClean="0"/>
              <a:t>Sieben Strategien</a:t>
            </a:r>
            <a:br>
              <a:rPr lang="de-DE" smtClean="0"/>
            </a:br>
            <a:r>
              <a:rPr lang="de-DE" smtClean="0"/>
              <a:t>für mehr Akzeptanz und Vertrauen</a:t>
            </a:r>
          </a:p>
        </p:txBody>
      </p:sp>
    </p:spTree>
    <p:extLst>
      <p:ext uri="{BB962C8B-B14F-4D97-AF65-F5344CB8AC3E}">
        <p14:creationId xmlns:p14="http://schemas.microsoft.com/office/powerpoint/2010/main" val="177472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Berghorn</a:t>
            </a:r>
            <a:r>
              <a:rPr lang="de-DE" dirty="0" smtClean="0"/>
              <a:t>/</a:t>
            </a:r>
            <a:r>
              <a:rPr lang="de-DE" dirty="0" err="1" smtClean="0"/>
              <a:t>Berghorn</a:t>
            </a:r>
            <a:r>
              <a:rPr lang="de-DE" dirty="0" smtClean="0"/>
              <a:t>        30.10.2013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99C457-0020-4550-B022-CB8983C6937C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  <p:sp>
        <p:nvSpPr>
          <p:cNvPr id="58372" name="Titel 1"/>
          <p:cNvSpPr>
            <a:spLocks noGrp="1"/>
          </p:cNvSpPr>
          <p:nvPr>
            <p:ph type="title"/>
          </p:nvPr>
        </p:nvSpPr>
        <p:spPr>
          <a:xfrm>
            <a:off x="467544" y="2132856"/>
            <a:ext cx="8229600" cy="1858962"/>
          </a:xfrm>
        </p:spPr>
        <p:txBody>
          <a:bodyPr/>
          <a:lstStyle/>
          <a:p>
            <a:pPr eaLnBrk="1" hangingPunct="1"/>
            <a:r>
              <a:rPr lang="de-DE" dirty="0" smtClean="0"/>
              <a:t>Herzlichen Dank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für Ihre Aufmerksamkeit!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Reise-Ziele</a:t>
            </a:r>
          </a:p>
        </p:txBody>
      </p:sp>
      <p:sp>
        <p:nvSpPr>
          <p:cNvPr id="409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§"/>
              <a:defRPr/>
            </a:pPr>
            <a:endParaRPr lang="de-DE" sz="1200" dirty="0" smtClean="0"/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de-DE" dirty="0" smtClean="0"/>
              <a:t>Warum England?</a:t>
            </a:r>
            <a:br>
              <a:rPr lang="de-DE" dirty="0" smtClean="0"/>
            </a:br>
            <a:r>
              <a:rPr lang="de-DE" dirty="0" smtClean="0"/>
              <a:t>Lehren aus der Katastrophe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de-DE" sz="1800" dirty="0" smtClean="0"/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de-DE" dirty="0" smtClean="0"/>
              <a:t>Warum Irland?</a:t>
            </a:r>
            <a:br>
              <a:rPr lang="de-DE" dirty="0" smtClean="0"/>
            </a:br>
            <a:r>
              <a:rPr lang="de-DE" dirty="0" smtClean="0"/>
              <a:t>Die „heile Welt“ der Landwirtschaft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de-DE" sz="1800" dirty="0" smtClean="0"/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de-DE" dirty="0" smtClean="0"/>
              <a:t>Warum USA?</a:t>
            </a:r>
            <a:br>
              <a:rPr lang="de-DE" dirty="0" smtClean="0"/>
            </a:br>
            <a:r>
              <a:rPr lang="de-DE" dirty="0" smtClean="0"/>
              <a:t>Trendsetter bei Themen, Technik u. Bildung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de-DE" dirty="0" smtClean="0"/>
          </a:p>
          <a:p>
            <a:pPr marL="0" indent="0" eaLnBrk="1" hangingPunct="1">
              <a:buFont typeface="Arial" charset="0"/>
              <a:buNone/>
              <a:defRPr/>
            </a:pPr>
            <a:endParaRPr lang="de-DE" dirty="0" smtClean="0"/>
          </a:p>
          <a:p>
            <a:pPr eaLnBrk="1" hangingPunct="1">
              <a:defRPr/>
            </a:pPr>
            <a:endParaRPr lang="de-DE" dirty="0" smtClean="0"/>
          </a:p>
          <a:p>
            <a:pPr eaLnBrk="1" hangingPunct="1">
              <a:defRPr/>
            </a:pPr>
            <a:endParaRPr lang="de-DE" dirty="0" smtClean="0"/>
          </a:p>
          <a:p>
            <a:pPr eaLnBrk="1" hangingPunct="1">
              <a:defRPr/>
            </a:pPr>
            <a:endParaRPr lang="de-DE" dirty="0" smtClean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Berghorn/Berghorn        30.10.2013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DB9F88-0A8C-498C-8998-8B0BD2FCB505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28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Unsere Leitfrage</a:t>
            </a:r>
          </a:p>
        </p:txBody>
      </p:sp>
      <p:sp>
        <p:nvSpPr>
          <p:cNvPr id="1126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endParaRPr lang="de-DE" dirty="0" smtClean="0"/>
          </a:p>
          <a:p>
            <a:pPr marL="0" indent="0" algn="ctr" eaLnBrk="1" hangingPunct="1">
              <a:buFont typeface="Arial" charset="0"/>
              <a:buNone/>
            </a:pPr>
            <a:endParaRPr lang="de-DE" dirty="0" smtClean="0"/>
          </a:p>
          <a:p>
            <a:pPr marL="0" indent="0" algn="ctr" eaLnBrk="1" hangingPunct="1">
              <a:buFont typeface="Arial" charset="0"/>
              <a:buNone/>
            </a:pPr>
            <a:r>
              <a:rPr lang="de-DE" dirty="0" smtClean="0"/>
              <a:t>Was können wir von anderen lernen?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Berghorn/Berghorn        30.10.2013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01C5A4-309E-4F4C-9F5D-92181C49B817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Die Arbeitsschritte</a:t>
            </a:r>
          </a:p>
        </p:txBody>
      </p:sp>
      <p:sp>
        <p:nvSpPr>
          <p:cNvPr id="409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§"/>
              <a:defRPr/>
            </a:pPr>
            <a:r>
              <a:rPr lang="de-DE" dirty="0" smtClean="0"/>
              <a:t>„Fact </a:t>
            </a:r>
            <a:r>
              <a:rPr lang="de-DE" dirty="0" err="1" smtClean="0"/>
              <a:t>finding</a:t>
            </a:r>
            <a:r>
              <a:rPr lang="de-DE" dirty="0" smtClean="0"/>
              <a:t>“: Fragen, beobachten, sammeln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de-DE" dirty="0" smtClean="0"/>
              <a:t>Überblick: Sichten, Sortieren, Strukturieren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de-DE" dirty="0" smtClean="0"/>
              <a:t>Analyse und Bewertung: „Best </a:t>
            </a:r>
            <a:r>
              <a:rPr lang="de-DE" dirty="0" err="1" smtClean="0"/>
              <a:t>practice</a:t>
            </a:r>
            <a:r>
              <a:rPr lang="de-DE" dirty="0" smtClean="0"/>
              <a:t>“</a:t>
            </a:r>
            <a:br>
              <a:rPr lang="de-DE" dirty="0" smtClean="0"/>
            </a:br>
            <a:r>
              <a:rPr lang="de-DE" dirty="0" smtClean="0"/>
              <a:t>	- Qualität, Relevanz, Anwendbarkeit</a:t>
            </a:r>
            <a:br>
              <a:rPr lang="de-DE" dirty="0" smtClean="0"/>
            </a:br>
            <a:r>
              <a:rPr lang="de-DE" dirty="0" smtClean="0"/>
              <a:t>	- Prozess-Charakter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de-DE" dirty="0" smtClean="0"/>
              <a:t>Ableitung von Strategien und konkreten Handlungsempfehlungen für die heimische Landwirtschaft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de-DE" dirty="0" smtClean="0"/>
          </a:p>
          <a:p>
            <a:pPr eaLnBrk="1" hangingPunct="1">
              <a:defRPr/>
            </a:pPr>
            <a:endParaRPr lang="de-DE" dirty="0" smtClean="0"/>
          </a:p>
          <a:p>
            <a:pPr eaLnBrk="1" hangingPunct="1">
              <a:defRPr/>
            </a:pPr>
            <a:endParaRPr lang="de-DE" dirty="0" smtClean="0"/>
          </a:p>
          <a:p>
            <a:pPr eaLnBrk="1" hangingPunct="1">
              <a:defRPr/>
            </a:pPr>
            <a:endParaRPr lang="de-DE" dirty="0" smtClean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Berghorn/Berghorn        30.10.2013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D27383-EDB1-48C9-824A-18913A232BBD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824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III. Unsere Ergebnisse</a:t>
            </a:r>
          </a:p>
        </p:txBody>
      </p:sp>
      <p:sp>
        <p:nvSpPr>
          <p:cNvPr id="1638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endParaRPr lang="de-DE" sz="2000" dirty="0" smtClean="0"/>
          </a:p>
          <a:p>
            <a:pPr eaLnBrk="1" hangingPunct="1">
              <a:buFont typeface="Wingdings" pitchFamily="2" charset="2"/>
              <a:buChar char="§"/>
            </a:pPr>
            <a:r>
              <a:rPr lang="de-DE" dirty="0" smtClean="0"/>
              <a:t>Dimension der Problemstellung</a:t>
            </a:r>
          </a:p>
          <a:p>
            <a:pPr eaLnBrk="1" hangingPunct="1">
              <a:buFont typeface="Wingdings" pitchFamily="2" charset="2"/>
              <a:buChar char="§"/>
            </a:pPr>
            <a:endParaRPr lang="de-DE" sz="1000" dirty="0" smtClean="0"/>
          </a:p>
          <a:p>
            <a:pPr eaLnBrk="1" hangingPunct="1">
              <a:buFont typeface="Wingdings" pitchFamily="2" charset="2"/>
              <a:buChar char="§"/>
            </a:pPr>
            <a:r>
              <a:rPr lang="de-DE" dirty="0" smtClean="0"/>
              <a:t>Kommunikation im Zeitalter der </a:t>
            </a:r>
            <a:br>
              <a:rPr lang="de-DE" dirty="0" smtClean="0"/>
            </a:br>
            <a:r>
              <a:rPr lang="de-DE" dirty="0" smtClean="0"/>
              <a:t>„Traum-Gesellschaft“</a:t>
            </a:r>
          </a:p>
          <a:p>
            <a:pPr eaLnBrk="1" hangingPunct="1">
              <a:buFont typeface="Wingdings" pitchFamily="2" charset="2"/>
              <a:buChar char="§"/>
            </a:pPr>
            <a:endParaRPr lang="de-DE" dirty="0" smtClean="0"/>
          </a:p>
          <a:p>
            <a:pPr eaLnBrk="1" hangingPunct="1">
              <a:buFont typeface="Wingdings" pitchFamily="2" charset="2"/>
              <a:buChar char="§"/>
            </a:pPr>
            <a:r>
              <a:rPr lang="de-DE" dirty="0" smtClean="0"/>
              <a:t>Sieben Strategien für mehr Akzeptanz </a:t>
            </a:r>
            <a:br>
              <a:rPr lang="de-DE" dirty="0" smtClean="0"/>
            </a:br>
            <a:r>
              <a:rPr lang="de-DE" dirty="0" smtClean="0"/>
              <a:t>und Vertrauen</a:t>
            </a:r>
          </a:p>
          <a:p>
            <a:pPr eaLnBrk="1" hangingPunct="1">
              <a:buFont typeface="Wingdings" pitchFamily="2" charset="2"/>
              <a:buChar char="§"/>
            </a:pPr>
            <a:endParaRPr lang="de-DE" dirty="0" smtClean="0"/>
          </a:p>
          <a:p>
            <a:pPr marL="0" indent="0" algn="ctr" eaLnBrk="1" hangingPunct="1">
              <a:buFont typeface="Arial" charset="0"/>
              <a:buNone/>
            </a:pPr>
            <a:endParaRPr lang="de-DE" dirty="0" smtClean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Berghorn/Berghorn        30.10.2013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9C0B5F-1014-4E6F-991A-3A034C7B022F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802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621</Words>
  <Application>Microsoft Office PowerPoint</Application>
  <PresentationFormat>Bildschirmpräsentation (4:3)</PresentationFormat>
  <Paragraphs>339</Paragraphs>
  <Slides>51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51</vt:i4>
      </vt:variant>
    </vt:vector>
  </HeadingPairs>
  <TitlesOfParts>
    <vt:vector size="52" baseType="lpstr">
      <vt:lpstr>Larissa</vt:lpstr>
      <vt:lpstr>  Neue Wege in der Agrarkommunikation  </vt:lpstr>
      <vt:lpstr>Inhalt</vt:lpstr>
      <vt:lpstr>Kontext</vt:lpstr>
      <vt:lpstr>Kontext</vt:lpstr>
      <vt:lpstr>Kontext</vt:lpstr>
      <vt:lpstr>Reise-Ziele</vt:lpstr>
      <vt:lpstr>Unsere Leitfrage</vt:lpstr>
      <vt:lpstr>Die Arbeitsschritte</vt:lpstr>
      <vt:lpstr>III. Unsere Ergebnisse</vt:lpstr>
      <vt:lpstr>Dimension der Problemstellung</vt:lpstr>
      <vt:lpstr>Kommunikation gestern und heute: Die Rahmenbedingungen</vt:lpstr>
      <vt:lpstr>Kommunikation gestern und heute: Die Rahmenbedingungen</vt:lpstr>
      <vt:lpstr>PowerPoint-Präsentation</vt:lpstr>
      <vt:lpstr>PowerPoint-Präsentation</vt:lpstr>
      <vt:lpstr>Kommunikation im Zeitalter der „Traum-Gesellschaft“</vt:lpstr>
      <vt:lpstr>Kommunikation im Zeitalter der „Traum-Gesellschaft“</vt:lpstr>
      <vt:lpstr>Kommunikation im Zeitalter der „Traum-Gesellschaft“</vt:lpstr>
      <vt:lpstr>Kommunikation im Zeitalter der „Traum-Gesellschaft“</vt:lpstr>
      <vt:lpstr>Kommunikation im Zeitalter der „Traum-Gesellschaft“</vt:lpstr>
      <vt:lpstr>Was können wir tun?</vt:lpstr>
      <vt:lpstr>Sieben Strategien für mehr Akzeptanz und Vertrauen</vt:lpstr>
      <vt:lpstr>1. Verorten</vt:lpstr>
      <vt:lpstr>1. Verorten Best practice-Beispiel</vt:lpstr>
      <vt:lpstr>PowerPoint-Präsentation</vt:lpstr>
      <vt:lpstr>2. Gestalten</vt:lpstr>
      <vt:lpstr>PowerPoint-Präsentation</vt:lpstr>
      <vt:lpstr>2. Gestalten</vt:lpstr>
      <vt:lpstr>2. Gestalten Best practice-Beispiel</vt:lpstr>
      <vt:lpstr>PowerPoint-Präsentation</vt:lpstr>
      <vt:lpstr>3. Informieren</vt:lpstr>
      <vt:lpstr>3. Informieren Best practice-Beispiele</vt:lpstr>
      <vt:lpstr>PowerPoint-Präsentation</vt:lpstr>
      <vt:lpstr>PowerPoint-Präsentation</vt:lpstr>
      <vt:lpstr>4. Ausbilden</vt:lpstr>
      <vt:lpstr>4. Ausbilden Best practice-Beispiel</vt:lpstr>
      <vt:lpstr>PowerPoint-Präsentation</vt:lpstr>
      <vt:lpstr>5. Begeistern</vt:lpstr>
      <vt:lpstr>5. Begeistern Best practice-Beispiele</vt:lpstr>
      <vt:lpstr>PowerPoint-Präsentation</vt:lpstr>
      <vt:lpstr>PowerPoint-Präsentation</vt:lpstr>
      <vt:lpstr>PowerPoint-Präsentation</vt:lpstr>
      <vt:lpstr>PowerPoint-Präsentation</vt:lpstr>
      <vt:lpstr>6. Heilen</vt:lpstr>
      <vt:lpstr>6. Heilen Best practice-Beispiel</vt:lpstr>
      <vt:lpstr>PowerPoint-Präsentation</vt:lpstr>
      <vt:lpstr>7. Bündeln</vt:lpstr>
      <vt:lpstr>IV. Zusammenfassung  und Einordnung</vt:lpstr>
      <vt:lpstr>Dimension der Problemstellung</vt:lpstr>
      <vt:lpstr>Kommunikation im Zeitalter der „Traum-Gesellschaft“</vt:lpstr>
      <vt:lpstr>Sieben Strategien für mehr Akzeptanz und Vertrauen</vt:lpstr>
      <vt:lpstr>Herzlichen Dank  für Ihre Aufmerksamkeit!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Mitarbeiter1</dc:creator>
  <cp:lastModifiedBy>Install</cp:lastModifiedBy>
  <cp:revision>479</cp:revision>
  <cp:lastPrinted>2013-10-29T07:54:41Z</cp:lastPrinted>
  <dcterms:created xsi:type="dcterms:W3CDTF">2013-01-25T07:19:52Z</dcterms:created>
  <dcterms:modified xsi:type="dcterms:W3CDTF">2013-10-29T08:02:28Z</dcterms:modified>
</cp:coreProperties>
</file>