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52" r:id="rId1"/>
  </p:sldMasterIdLst>
  <p:notesMasterIdLst>
    <p:notesMasterId r:id="rId6"/>
  </p:notesMasterIdLst>
  <p:handoutMasterIdLst>
    <p:handoutMasterId r:id="rId7"/>
  </p:handoutMasterIdLst>
  <p:sldIdLst>
    <p:sldId id="386" r:id="rId2"/>
    <p:sldId id="387" r:id="rId3"/>
    <p:sldId id="389" r:id="rId4"/>
    <p:sldId id="388" r:id="rId5"/>
  </p:sldIdLst>
  <p:sldSz cx="11811000" cy="8001000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6044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2092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68133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4184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0224" algn="l" defTabSz="912092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36274" algn="l" defTabSz="912092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192311" algn="l" defTabSz="912092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48362" algn="l" defTabSz="912092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B3F3A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3458" autoAdjust="0"/>
  </p:normalViewPr>
  <p:slideViewPr>
    <p:cSldViewPr showGuides="1">
      <p:cViewPr>
        <p:scale>
          <a:sx n="70" d="100"/>
          <a:sy n="70" d="100"/>
        </p:scale>
        <p:origin x="-2202" y="-696"/>
      </p:cViewPr>
      <p:guideLst>
        <p:guide orient="horz" pos="2520"/>
        <p:guide pos="37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sz="1600" b="1" i="0" baseline="0" dirty="0" smtClean="0">
                <a:effectLst/>
              </a:rPr>
              <a:t>Acker-Fuchsschwanz: DG Kontrolle Herbst 15%, Frühjahr 65%</a:t>
            </a:r>
            <a:endParaRPr lang="de-DE" sz="1600" dirty="0">
              <a:effectLst/>
            </a:endParaRPr>
          </a:p>
        </c:rich>
      </c:tx>
      <c:layout>
        <c:manualLayout>
          <c:xMode val="edge"/>
          <c:yMode val="edge"/>
          <c:x val="0.15767585022021502"/>
          <c:y val="7.414040252258761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5411077346674951E-2"/>
          <c:y val="6.2780303525243164E-2"/>
          <c:w val="0.93458892265332505"/>
          <c:h val="0.510292495647729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Wirkungrad [%] Frühjahr 2015
</c:v>
                </c:pt>
              </c:strCache>
            </c:strRef>
          </c:tx>
          <c:spPr>
            <a:gradFill flip="none" rotWithShape="1">
              <a:gsLst>
                <a:gs pos="0">
                  <a:srgbClr val="008000"/>
                </a:gs>
                <a:gs pos="50000">
                  <a:srgbClr val="66FF66"/>
                </a:gs>
                <a:gs pos="100000">
                  <a:srgbClr val="008000"/>
                </a:gs>
              </a:gsLst>
              <a:lin ang="8100000" scaled="1"/>
              <a:tileRect/>
            </a:gradFill>
          </c:spPr>
          <c:invertIfNegative val="0"/>
          <c:errBars>
            <c:errBarType val="both"/>
            <c:errValType val="cust"/>
            <c:noEndCap val="0"/>
            <c:plus>
              <c:numRef>
                <c:f>Tabelle1!$C$2:$C$9</c:f>
                <c:numCache>
                  <c:formatCode>General</c:formatCode>
                  <c:ptCount val="8"/>
                </c:numCache>
              </c:numRef>
            </c:plus>
            <c:minus>
              <c:numRef>
                <c:f>Tabelle1!$D$2:$D$9</c:f>
                <c:numCache>
                  <c:formatCode>General</c:formatCode>
                  <c:ptCount val="8"/>
                </c:numCache>
              </c:numRef>
            </c:minus>
          </c:errBars>
          <c:cat>
            <c:strRef>
              <c:f>Tabelle1!$A$2:$A$9</c:f>
              <c:strCache>
                <c:ptCount val="8"/>
                <c:pt idx="0">
                  <c:v>Butisan Gold
2,5
Kerb FLO
1,875</c:v>
                </c:pt>
                <c:pt idx="1">
                  <c:v>Butisan Gold
2,5
Agil-S 0,7
Kerb FLO
1,875</c:v>
                </c:pt>
                <c:pt idx="2">
                  <c:v>
Agil-S 0,7
Effigo 0,35
Kerb FLO
1,875
</c:v>
                </c:pt>
                <c:pt idx="3">
                  <c:v>
Focus U. 2,5
Dash EC 2,5
Effigo 0,35
Kerb FLO
1,875
</c:v>
                </c:pt>
                <c:pt idx="4">
                  <c:v>
Agil-S 0,7
Runway 0,2
Kerb FLO
1,875
</c:v>
                </c:pt>
                <c:pt idx="5">
                  <c:v>
Salsa 0,025
FHS 0,2 +
Runway 0,2
Agil-S 0,7
Select 0,5
FHS 2,0
Kerb FLO
1,875
</c:v>
                </c:pt>
                <c:pt idx="6">
                  <c:v>
Agil-S 0,7
Select 0,5
FHS 2,0
Effigo 0,35
Kerb FLO
1,875
</c:v>
                </c:pt>
                <c:pt idx="7">
                  <c:v>
Agil-S 0,7
Salsa 0,025
FHS 0,2
Kerb FLO
1,875
</c:v>
                </c:pt>
              </c:strCache>
            </c:strRef>
          </c:cat>
          <c:val>
            <c:numRef>
              <c:f>Tabelle1!$B$2:$B$9</c:f>
              <c:numCache>
                <c:formatCode>0.0</c:formatCode>
                <c:ptCount val="8"/>
                <c:pt idx="0">
                  <c:v>87.25</c:v>
                </c:pt>
                <c:pt idx="1">
                  <c:v>88</c:v>
                </c:pt>
                <c:pt idx="2">
                  <c:v>88.25</c:v>
                </c:pt>
                <c:pt idx="3">
                  <c:v>93.5</c:v>
                </c:pt>
                <c:pt idx="4">
                  <c:v>88.25</c:v>
                </c:pt>
                <c:pt idx="5">
                  <c:v>91.5</c:v>
                </c:pt>
                <c:pt idx="6">
                  <c:v>89.75</c:v>
                </c:pt>
                <c:pt idx="7">
                  <c:v>88.5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37739520"/>
        <c:axId val="38073088"/>
      </c:barChart>
      <c:barChart>
        <c:barDir val="col"/>
        <c:grouping val="clustered"/>
        <c:varyColors val="0"/>
        <c:ser>
          <c:idx val="1"/>
          <c:order val="1"/>
          <c:tx>
            <c:strRef>
              <c:f>Tabelle1!$E$1</c:f>
              <c:strCache>
                <c:ptCount val="1"/>
                <c:pt idx="0">
                  <c:v>Wirkungrad [%] Herbst 2014</c:v>
                </c:pt>
              </c:strCache>
            </c:strRef>
          </c:tx>
          <c:spPr>
            <a:gradFill>
              <a:gsLst>
                <a:gs pos="0">
                  <a:schemeClr val="accent2">
                    <a:lumMod val="75000"/>
                  </a:schemeClr>
                </a:gs>
                <a:gs pos="50000">
                  <a:srgbClr val="9ABEC1"/>
                </a:gs>
                <a:gs pos="100000">
                  <a:schemeClr val="accent2">
                    <a:lumMod val="75000"/>
                  </a:schemeClr>
                </a:gs>
              </a:gsLst>
              <a:lin ang="8100000" scaled="1"/>
            </a:gradFill>
          </c:spPr>
          <c:invertIfNegative val="0"/>
          <c:val>
            <c:numRef>
              <c:f>Tabelle1!$E$2:$E$9</c:f>
              <c:numCache>
                <c:formatCode>0.0</c:formatCode>
                <c:ptCount val="8"/>
                <c:pt idx="0">
                  <c:v>63</c:v>
                </c:pt>
                <c:pt idx="1">
                  <c:v>65.75</c:v>
                </c:pt>
                <c:pt idx="2">
                  <c:v>52.25</c:v>
                </c:pt>
                <c:pt idx="3">
                  <c:v>98.25</c:v>
                </c:pt>
                <c:pt idx="4">
                  <c:v>48.75</c:v>
                </c:pt>
                <c:pt idx="5">
                  <c:v>88.5</c:v>
                </c:pt>
                <c:pt idx="6">
                  <c:v>88.25</c:v>
                </c:pt>
                <c:pt idx="7">
                  <c:v>48.75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5"/>
        <c:axId val="38076800"/>
        <c:axId val="38075008"/>
      </c:barChart>
      <c:catAx>
        <c:axId val="3773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38073088"/>
        <c:crosses val="autoZero"/>
        <c:auto val="1"/>
        <c:lblAlgn val="ctr"/>
        <c:lblOffset val="100"/>
        <c:noMultiLvlLbl val="0"/>
      </c:catAx>
      <c:valAx>
        <c:axId val="38073088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1"/>
                </a:pPr>
                <a:r>
                  <a:rPr lang="de-DE" sz="1400" b="1" dirty="0" smtClean="0"/>
                  <a:t>Wirkungsgrad</a:t>
                </a:r>
                <a:r>
                  <a:rPr lang="de-DE" sz="1400" b="1" baseline="0" dirty="0" smtClean="0"/>
                  <a:t> [%]</a:t>
                </a:r>
                <a:endParaRPr lang="de-DE" sz="1400" b="1" dirty="0"/>
              </a:p>
            </c:rich>
          </c:tx>
          <c:layout>
            <c:manualLayout>
              <c:xMode val="edge"/>
              <c:yMode val="edge"/>
              <c:x val="0"/>
              <c:y val="0.24128277653732191"/>
            </c:manualLayout>
          </c:layout>
          <c:overlay val="0"/>
        </c:title>
        <c:numFmt formatCode="0" sourceLinked="0"/>
        <c:majorTickMark val="cross"/>
        <c:minorTickMark val="cross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37739520"/>
        <c:crosses val="autoZero"/>
        <c:crossBetween val="between"/>
        <c:majorUnit val="20"/>
        <c:minorUnit val="10"/>
      </c:valAx>
      <c:valAx>
        <c:axId val="38075008"/>
        <c:scaling>
          <c:orientation val="minMax"/>
          <c:max val="100"/>
          <c:min val="0"/>
        </c:scaling>
        <c:delete val="0"/>
        <c:axPos val="r"/>
        <c:numFmt formatCode="0.0" sourceLinked="1"/>
        <c:majorTickMark val="none"/>
        <c:minorTickMark val="none"/>
        <c:tickLblPos val="none"/>
        <c:crossAx val="38076800"/>
        <c:crosses val="max"/>
        <c:crossBetween val="between"/>
        <c:majorUnit val="20"/>
        <c:minorUnit val="10"/>
      </c:valAx>
      <c:catAx>
        <c:axId val="38076800"/>
        <c:scaling>
          <c:orientation val="minMax"/>
        </c:scaling>
        <c:delete val="1"/>
        <c:axPos val="b"/>
        <c:majorTickMark val="out"/>
        <c:minorTickMark val="none"/>
        <c:tickLblPos val="nextTo"/>
        <c:crossAx val="38075008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de-DE"/>
          </a:p>
        </c:txPr>
      </c:legendEntry>
      <c:layout>
        <c:manualLayout>
          <c:xMode val="edge"/>
          <c:yMode val="edge"/>
          <c:x val="0.10901913380230455"/>
          <c:y val="0.42179171358408046"/>
          <c:w val="0.25935306594138419"/>
          <c:h val="9.4079758962987439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de-DE" sz="1600" b="1" i="0" baseline="0" dirty="0" err="1" smtClean="0">
                <a:effectLst/>
              </a:rPr>
              <a:t>Windhalm</a:t>
            </a:r>
            <a:r>
              <a:rPr lang="de-DE" sz="1600" b="1" i="0" baseline="0" dirty="0" smtClean="0">
                <a:effectLst/>
              </a:rPr>
              <a:t> (n=1; BRV): DG Kontrolle  Herbst 1%, Frühjahr 4%</a:t>
            </a:r>
            <a:endParaRPr lang="de-DE" sz="1600" dirty="0">
              <a:effectLst/>
            </a:endParaRPr>
          </a:p>
        </c:rich>
      </c:tx>
      <c:layout>
        <c:manualLayout>
          <c:xMode val="edge"/>
          <c:yMode val="edge"/>
          <c:x val="0.24170300522164204"/>
          <c:y val="2.7318415647525946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3046746022418845E-2"/>
          <c:y val="6.7660995584318762E-2"/>
          <c:w val="0.93458892265332505"/>
          <c:h val="0.581974218064555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Wirkungrad [%] Frühjahr 2016
</c:v>
                </c:pt>
              </c:strCache>
            </c:strRef>
          </c:tx>
          <c:spPr>
            <a:gradFill flip="none" rotWithShape="1">
              <a:gsLst>
                <a:gs pos="0">
                  <a:srgbClr val="008000"/>
                </a:gs>
                <a:gs pos="50000">
                  <a:srgbClr val="66FF66"/>
                </a:gs>
                <a:gs pos="100000">
                  <a:srgbClr val="008000"/>
                </a:gs>
              </a:gsLst>
              <a:lin ang="8100000" scaled="1"/>
              <a:tileRect/>
            </a:gradFill>
          </c:spPr>
          <c:invertIfNegative val="0"/>
          <c:errBars>
            <c:errBarType val="both"/>
            <c:errValType val="cust"/>
            <c:noEndCap val="0"/>
            <c:plus>
              <c:numRef>
                <c:f>Tabelle1!$C$2:$C$6</c:f>
                <c:numCache>
                  <c:formatCode>General</c:formatCode>
                  <c:ptCount val="5"/>
                </c:numCache>
              </c:numRef>
            </c:plus>
            <c:minus>
              <c:numRef>
                <c:f>Tabelle1!$D$2:$D$6</c:f>
                <c:numCache>
                  <c:formatCode>General</c:formatCode>
                  <c:ptCount val="5"/>
                </c:numCache>
              </c:numRef>
            </c:minus>
          </c:errBars>
          <c:cat>
            <c:strRef>
              <c:f>Tabelle1!$A$2:$A$6</c:f>
              <c:strCache>
                <c:ptCount val="5"/>
                <c:pt idx="0">
                  <c:v>Butisan Kombi 2,0
Runway 0,2
</c:v>
                </c:pt>
                <c:pt idx="1">
                  <c:v>
Butisan Kombi 2,0
Runway 0,2
</c:v>
                </c:pt>
                <c:pt idx="2">
                  <c:v>Gamit 36 CS
0,25
Runway 0,2
</c:v>
                </c:pt>
                <c:pt idx="3">
                  <c:v>Butisan Gold 2,0
Fox 0,7
</c:v>
                </c:pt>
                <c:pt idx="4">
                  <c:v>Fuego  Top 1,7
Fox 0,7</c:v>
                </c:pt>
              </c:strCache>
            </c:strRef>
          </c:cat>
          <c:val>
            <c:numRef>
              <c:f>Tabelle1!$B$2:$B$6</c:f>
              <c:numCache>
                <c:formatCode>0.0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30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35716480"/>
        <c:axId val="35734656"/>
      </c:barChart>
      <c:barChart>
        <c:barDir val="col"/>
        <c:grouping val="clustered"/>
        <c:varyColors val="0"/>
        <c:ser>
          <c:idx val="1"/>
          <c:order val="1"/>
          <c:tx>
            <c:strRef>
              <c:f>Tabelle1!$E$1</c:f>
              <c:strCache>
                <c:ptCount val="1"/>
                <c:pt idx="0">
                  <c:v>Wirkungrad [%] Herbst 2015</c:v>
                </c:pt>
              </c:strCache>
            </c:strRef>
          </c:tx>
          <c:spPr>
            <a:gradFill>
              <a:gsLst>
                <a:gs pos="0">
                  <a:schemeClr val="accent2">
                    <a:lumMod val="75000"/>
                  </a:schemeClr>
                </a:gs>
                <a:gs pos="50000">
                  <a:srgbClr val="9ABEC1"/>
                </a:gs>
                <a:gs pos="100000">
                  <a:schemeClr val="accent2">
                    <a:lumMod val="75000"/>
                  </a:schemeClr>
                </a:gs>
              </a:gsLst>
              <a:lin ang="8100000" scaled="1"/>
            </a:gradFill>
          </c:spPr>
          <c:invertIfNegative val="0"/>
          <c:val>
            <c:numRef>
              <c:f>Tabelle1!$E$2:$E$6</c:f>
              <c:numCache>
                <c:formatCode>0.0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57.5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5"/>
        <c:axId val="35746944"/>
        <c:axId val="35736960"/>
      </c:barChart>
      <c:catAx>
        <c:axId val="3571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35734656"/>
        <c:crosses val="autoZero"/>
        <c:auto val="1"/>
        <c:lblAlgn val="ctr"/>
        <c:lblOffset val="100"/>
        <c:noMultiLvlLbl val="0"/>
      </c:catAx>
      <c:valAx>
        <c:axId val="35734656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1"/>
                </a:pPr>
                <a:r>
                  <a:rPr lang="de-DE" sz="1400" b="1" dirty="0" smtClean="0"/>
                  <a:t>Wirkungsgrad</a:t>
                </a:r>
                <a:r>
                  <a:rPr lang="de-DE" sz="1400" b="1" baseline="0" dirty="0" smtClean="0"/>
                  <a:t> [%]</a:t>
                </a:r>
                <a:endParaRPr lang="de-DE" sz="1400" b="1" dirty="0"/>
              </a:p>
            </c:rich>
          </c:tx>
          <c:layout>
            <c:manualLayout>
              <c:xMode val="edge"/>
              <c:yMode val="edge"/>
              <c:x val="0"/>
              <c:y val="0.24128277653732191"/>
            </c:manualLayout>
          </c:layout>
          <c:overlay val="0"/>
        </c:title>
        <c:numFmt formatCode="0" sourceLinked="0"/>
        <c:majorTickMark val="cross"/>
        <c:minorTickMark val="cross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35716480"/>
        <c:crosses val="autoZero"/>
        <c:crossBetween val="between"/>
        <c:majorUnit val="20"/>
        <c:minorUnit val="10"/>
      </c:valAx>
      <c:valAx>
        <c:axId val="35736960"/>
        <c:scaling>
          <c:orientation val="minMax"/>
          <c:max val="100"/>
          <c:min val="0"/>
        </c:scaling>
        <c:delete val="0"/>
        <c:axPos val="r"/>
        <c:numFmt formatCode="0.0" sourceLinked="1"/>
        <c:majorTickMark val="none"/>
        <c:minorTickMark val="none"/>
        <c:tickLblPos val="none"/>
        <c:crossAx val="35746944"/>
        <c:crosses val="max"/>
        <c:crossBetween val="between"/>
        <c:majorUnit val="20"/>
        <c:minorUnit val="10"/>
      </c:valAx>
      <c:catAx>
        <c:axId val="35746944"/>
        <c:scaling>
          <c:orientation val="minMax"/>
        </c:scaling>
        <c:delete val="1"/>
        <c:axPos val="b"/>
        <c:majorTickMark val="out"/>
        <c:minorTickMark val="none"/>
        <c:tickLblPos val="nextTo"/>
        <c:crossAx val="35736960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de-DE"/>
          </a:p>
        </c:txPr>
      </c:legendEntry>
      <c:layout>
        <c:manualLayout>
          <c:xMode val="edge"/>
          <c:yMode val="edge"/>
          <c:x val="0.69947818297966902"/>
          <c:y val="0.48068884324577466"/>
          <c:w val="0.22518149025108322"/>
          <c:h val="9.4079758962987439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sz="1600" dirty="0" smtClean="0"/>
              <a:t>Acker-Fuchsschwanz: </a:t>
            </a:r>
            <a:r>
              <a:rPr lang="de-DE" sz="1400" dirty="0" smtClean="0"/>
              <a:t>DG</a:t>
            </a:r>
            <a:r>
              <a:rPr lang="de-DE" sz="1400" baseline="0" dirty="0" smtClean="0"/>
              <a:t> Kontrolle Herbst 15%, Frühjahr 65%</a:t>
            </a:r>
            <a:endParaRPr lang="de-DE" sz="1400" dirty="0"/>
          </a:p>
        </c:rich>
      </c:tx>
      <c:layout>
        <c:manualLayout>
          <c:xMode val="edge"/>
          <c:yMode val="edge"/>
          <c:x val="0.14203974503187103"/>
          <c:y val="7.414040252258761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5411077346674951E-2"/>
          <c:y val="6.2780303525243164E-2"/>
          <c:w val="0.93458892265332505"/>
          <c:h val="0.63475014315415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Wirkungrad [%] Frühjahr 2015
</c:v>
                </c:pt>
              </c:strCache>
            </c:strRef>
          </c:tx>
          <c:spPr>
            <a:gradFill flip="none" rotWithShape="1">
              <a:gsLst>
                <a:gs pos="0">
                  <a:srgbClr val="008000"/>
                </a:gs>
                <a:gs pos="50000">
                  <a:srgbClr val="66FF66"/>
                </a:gs>
                <a:gs pos="100000">
                  <a:srgbClr val="008000"/>
                </a:gs>
              </a:gsLst>
              <a:lin ang="8100000" scaled="1"/>
              <a:tileRect/>
            </a:gradFill>
          </c:spPr>
          <c:invertIfNegative val="0"/>
          <c:errBars>
            <c:errBarType val="both"/>
            <c:errValType val="cust"/>
            <c:noEndCap val="0"/>
            <c:plus>
              <c:numRef>
                <c:f>Tabelle1!$C$2:$C$5</c:f>
                <c:numCache>
                  <c:formatCode>General</c:formatCode>
                  <c:ptCount val="4"/>
                </c:numCache>
              </c:numRef>
            </c:plus>
            <c:minus>
              <c:numRef>
                <c:f>Tabelle1!$D$2:$D$5</c:f>
                <c:numCache>
                  <c:formatCode>General</c:formatCode>
                  <c:ptCount val="4"/>
                </c:numCache>
              </c:numRef>
            </c:minus>
          </c:errBars>
          <c:cat>
            <c:strRef>
              <c:f>Tabelle1!$A$2:$A$5</c:f>
              <c:strCache>
                <c:ptCount val="4"/>
                <c:pt idx="0">
                  <c:v>
Kerb FLO
1,875
</c:v>
                </c:pt>
                <c:pt idx="1">
                  <c:v>
Milestone
1,5
</c:v>
                </c:pt>
                <c:pt idx="2">
                  <c:v>Focus
Ultra 2,5
Dash EC 2,5
Kerb FLO
1,875
</c:v>
                </c:pt>
                <c:pt idx="3">
                  <c:v>Focus
Ultra 2,5
Dash EC 2,5
Milestone
1,5
</c:v>
                </c:pt>
              </c:strCache>
            </c:strRef>
          </c:cat>
          <c:val>
            <c:numRef>
              <c:f>Tabelle1!$B$2:$B$5</c:f>
              <c:numCache>
                <c:formatCode>0.0</c:formatCode>
                <c:ptCount val="4"/>
                <c:pt idx="0">
                  <c:v>87.25</c:v>
                </c:pt>
                <c:pt idx="1">
                  <c:v>85</c:v>
                </c:pt>
                <c:pt idx="2">
                  <c:v>93.5</c:v>
                </c:pt>
                <c:pt idx="3">
                  <c:v>91.75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38110720"/>
        <c:axId val="38112256"/>
      </c:barChart>
      <c:barChart>
        <c:barDir val="col"/>
        <c:grouping val="clustered"/>
        <c:varyColors val="0"/>
        <c:ser>
          <c:idx val="1"/>
          <c:order val="1"/>
          <c:tx>
            <c:strRef>
              <c:f>Tabelle1!$E$1</c:f>
              <c:strCache>
                <c:ptCount val="1"/>
                <c:pt idx="0">
                  <c:v>Wirkungrad [%] Herbst 2014</c:v>
                </c:pt>
              </c:strCache>
            </c:strRef>
          </c:tx>
          <c:spPr>
            <a:gradFill>
              <a:gsLst>
                <a:gs pos="0">
                  <a:schemeClr val="accent2">
                    <a:lumMod val="75000"/>
                  </a:schemeClr>
                </a:gs>
                <a:gs pos="50000">
                  <a:srgbClr val="9ABEC1"/>
                </a:gs>
                <a:gs pos="100000">
                  <a:schemeClr val="accent2">
                    <a:lumMod val="75000"/>
                  </a:schemeClr>
                </a:gs>
              </a:gsLst>
              <a:lin ang="8100000" scaled="1"/>
            </a:gradFill>
          </c:spPr>
          <c:invertIfNegative val="0"/>
          <c:val>
            <c:numRef>
              <c:f>Tabelle1!$E$2:$E$5</c:f>
              <c:numCache>
                <c:formatCode>General</c:formatCode>
                <c:ptCount val="4"/>
                <c:pt idx="2" formatCode="0.0">
                  <c:v>97.25</c:v>
                </c:pt>
                <c:pt idx="3" formatCode="0.0">
                  <c:v>97.25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5"/>
        <c:axId val="38115968"/>
        <c:axId val="38114432"/>
      </c:barChart>
      <c:catAx>
        <c:axId val="3811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38112256"/>
        <c:crosses val="autoZero"/>
        <c:auto val="1"/>
        <c:lblAlgn val="ctr"/>
        <c:lblOffset val="100"/>
        <c:noMultiLvlLbl val="0"/>
      </c:catAx>
      <c:valAx>
        <c:axId val="38112256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1"/>
                </a:pPr>
                <a:r>
                  <a:rPr lang="de-DE" sz="1400" b="1" dirty="0" smtClean="0"/>
                  <a:t>Wirkungsgrad</a:t>
                </a:r>
                <a:r>
                  <a:rPr lang="de-DE" sz="1400" b="1" baseline="0" dirty="0" smtClean="0"/>
                  <a:t> [%]</a:t>
                </a:r>
                <a:endParaRPr lang="de-DE" sz="1400" b="1" dirty="0"/>
              </a:p>
            </c:rich>
          </c:tx>
          <c:layout>
            <c:manualLayout>
              <c:xMode val="edge"/>
              <c:yMode val="edge"/>
              <c:x val="0"/>
              <c:y val="0.24128277653732191"/>
            </c:manualLayout>
          </c:layout>
          <c:overlay val="0"/>
        </c:title>
        <c:numFmt formatCode="0" sourceLinked="0"/>
        <c:majorTickMark val="cross"/>
        <c:minorTickMark val="cross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38110720"/>
        <c:crosses val="autoZero"/>
        <c:crossBetween val="between"/>
        <c:majorUnit val="20"/>
        <c:minorUnit val="10"/>
      </c:valAx>
      <c:valAx>
        <c:axId val="38114432"/>
        <c:scaling>
          <c:orientation val="minMax"/>
          <c:max val="100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crossAx val="38115968"/>
        <c:crosses val="max"/>
        <c:crossBetween val="between"/>
        <c:majorUnit val="20"/>
        <c:minorUnit val="10"/>
      </c:valAx>
      <c:catAx>
        <c:axId val="38115968"/>
        <c:scaling>
          <c:orientation val="minMax"/>
        </c:scaling>
        <c:delete val="1"/>
        <c:axPos val="b"/>
        <c:majorTickMark val="out"/>
        <c:minorTickMark val="none"/>
        <c:tickLblPos val="nextTo"/>
        <c:crossAx val="38114432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de-DE"/>
          </a:p>
        </c:txPr>
      </c:legendEntry>
      <c:layout>
        <c:manualLayout>
          <c:xMode val="edge"/>
          <c:yMode val="edge"/>
          <c:x val="0.16872062633961799"/>
          <c:y val="0.52184590079513005"/>
          <c:w val="0.25935306594138419"/>
          <c:h val="9.4079758962987439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0.57363</cdr:y>
    </cdr:from>
    <cdr:to>
      <cdr:x>0.0982</cdr:x>
      <cdr:y>0.9817</cdr:y>
    </cdr:to>
    <cdr:sp macro="" textlink="">
      <cdr:nvSpPr>
        <cdr:cNvPr id="2" name="Textfeld 2"/>
        <cdr:cNvSpPr txBox="1"/>
      </cdr:nvSpPr>
      <cdr:spPr>
        <a:xfrm xmlns:a="http://schemas.openxmlformats.org/drawingml/2006/main">
          <a:off x="0" y="2985272"/>
          <a:ext cx="877359" cy="212365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de-DE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400" b="1" kern="1200">
              <a:solidFill>
                <a:schemeClr val="tx1"/>
              </a:solidFill>
              <a:latin typeface="Times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400" b="1" kern="1200">
              <a:solidFill>
                <a:schemeClr val="tx1"/>
              </a:solidFill>
              <a:latin typeface="Times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400" b="1" kern="1200">
              <a:solidFill>
                <a:schemeClr val="tx1"/>
              </a:solidFill>
              <a:latin typeface="Times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400" b="1" kern="1200">
              <a:solidFill>
                <a:schemeClr val="tx1"/>
              </a:solidFill>
              <a:latin typeface="Times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400" b="1" kern="1200">
              <a:solidFill>
                <a:schemeClr val="tx1"/>
              </a:solidFill>
              <a:latin typeface="Times"/>
              <a:ea typeface="+mn-ea"/>
              <a:cs typeface="+mn-cs"/>
            </a:defRPr>
          </a:lvl5pPr>
          <a:lvl6pPr marL="2286000" algn="l" defTabSz="914400" rtl="0" eaLnBrk="1" latinLnBrk="0" hangingPunct="1">
            <a:defRPr sz="2400" b="1" kern="1200">
              <a:solidFill>
                <a:schemeClr val="tx1"/>
              </a:solidFill>
              <a:latin typeface="Times"/>
              <a:ea typeface="+mn-ea"/>
              <a:cs typeface="+mn-cs"/>
            </a:defRPr>
          </a:lvl6pPr>
          <a:lvl7pPr marL="2743200" algn="l" defTabSz="914400" rtl="0" eaLnBrk="1" latinLnBrk="0" hangingPunct="1">
            <a:defRPr sz="2400" b="1" kern="1200">
              <a:solidFill>
                <a:schemeClr val="tx1"/>
              </a:solidFill>
              <a:latin typeface="Times"/>
              <a:ea typeface="+mn-ea"/>
              <a:cs typeface="+mn-cs"/>
            </a:defRPr>
          </a:lvl7pPr>
          <a:lvl8pPr marL="3200400" algn="l" defTabSz="914400" rtl="0" eaLnBrk="1" latinLnBrk="0" hangingPunct="1">
            <a:defRPr sz="2400" b="1" kern="1200">
              <a:solidFill>
                <a:schemeClr val="tx1"/>
              </a:solidFill>
              <a:latin typeface="Times"/>
              <a:ea typeface="+mn-ea"/>
              <a:cs typeface="+mn-cs"/>
            </a:defRPr>
          </a:lvl8pPr>
          <a:lvl9pPr marL="3657600" algn="l" defTabSz="914400" rtl="0" eaLnBrk="1" latinLnBrk="0" hangingPunct="1">
            <a:defRPr sz="2400" b="1" kern="1200">
              <a:solidFill>
                <a:schemeClr val="tx1"/>
              </a:solidFill>
              <a:latin typeface="Times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200" b="0" dirty="0" smtClean="0">
              <a:latin typeface="+mn-lt"/>
            </a:rPr>
            <a:t>VA</a:t>
          </a:r>
        </a:p>
        <a:p xmlns:a="http://schemas.openxmlformats.org/drawingml/2006/main">
          <a:endParaRPr lang="de-DE" sz="1200" b="0" dirty="0" smtClean="0">
            <a:latin typeface="+mn-lt"/>
          </a:endParaRPr>
        </a:p>
        <a:p xmlns:a="http://schemas.openxmlformats.org/drawingml/2006/main">
          <a:r>
            <a:rPr lang="de-DE" sz="1200" b="0" dirty="0" smtClean="0">
              <a:latin typeface="+mn-lt"/>
            </a:rPr>
            <a:t>NAH</a:t>
          </a:r>
          <a:br>
            <a:rPr lang="de-DE" sz="1200" b="0" dirty="0" smtClean="0">
              <a:latin typeface="+mn-lt"/>
            </a:rPr>
          </a:br>
          <a:r>
            <a:rPr lang="de-DE" sz="1200" b="0" dirty="0" smtClean="0">
              <a:latin typeface="+mn-lt"/>
            </a:rPr>
            <a:t>11-13</a:t>
          </a:r>
        </a:p>
        <a:p xmlns:a="http://schemas.openxmlformats.org/drawingml/2006/main">
          <a:endParaRPr lang="de-DE" sz="1200" b="0" dirty="0" smtClean="0">
            <a:latin typeface="+mn-lt"/>
          </a:endParaRPr>
        </a:p>
        <a:p xmlns:a="http://schemas.openxmlformats.org/drawingml/2006/main">
          <a:r>
            <a:rPr lang="de-DE" sz="1200" b="0" dirty="0" smtClean="0">
              <a:latin typeface="+mn-lt"/>
            </a:rPr>
            <a:t>NAH</a:t>
          </a:r>
          <a:br>
            <a:rPr lang="de-DE" sz="1200" b="0" dirty="0" smtClean="0">
              <a:latin typeface="+mn-lt"/>
            </a:rPr>
          </a:br>
          <a:r>
            <a:rPr lang="de-DE" sz="1200" b="0" dirty="0" smtClean="0">
              <a:latin typeface="+mn-lt"/>
            </a:rPr>
            <a:t>13-15</a:t>
          </a:r>
          <a:br>
            <a:rPr lang="de-DE" sz="1200" b="0" dirty="0" smtClean="0">
              <a:latin typeface="+mn-lt"/>
            </a:rPr>
          </a:br>
          <a:endParaRPr lang="de-DE" sz="1200" b="0" dirty="0" smtClean="0">
            <a:latin typeface="+mn-lt"/>
          </a:endParaRPr>
        </a:p>
        <a:p xmlns:a="http://schemas.openxmlformats.org/drawingml/2006/main">
          <a:endParaRPr lang="de-DE" sz="1200" b="0" dirty="0" smtClean="0">
            <a:latin typeface="+mn-lt"/>
          </a:endParaRPr>
        </a:p>
        <a:p xmlns:a="http://schemas.openxmlformats.org/drawingml/2006/main">
          <a:r>
            <a:rPr lang="de-DE" sz="1200" b="0" dirty="0" smtClean="0">
              <a:latin typeface="+mn-lt"/>
            </a:rPr>
            <a:t>NAH</a:t>
          </a:r>
          <a:br>
            <a:rPr lang="de-DE" sz="1200" b="0" dirty="0" smtClean="0">
              <a:latin typeface="+mn-lt"/>
            </a:rPr>
          </a:br>
          <a:r>
            <a:rPr lang="de-DE" sz="1200" b="0" dirty="0" smtClean="0">
              <a:latin typeface="+mn-lt"/>
            </a:rPr>
            <a:t>(spät)</a:t>
          </a:r>
          <a:endParaRPr lang="de-DE" sz="1200" b="0" dirty="0">
            <a:latin typeface="+mn-lt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450" cy="496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6" y="0"/>
            <a:ext cx="2945449" cy="496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468"/>
            <a:ext cx="2945450" cy="496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6" y="9430468"/>
            <a:ext cx="2945449" cy="496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786A54-08BA-4314-80DD-CD1DA9DC658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82851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450" cy="496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652" y="0"/>
            <a:ext cx="2945450" cy="496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2463" y="744538"/>
            <a:ext cx="54927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83" y="4714426"/>
            <a:ext cx="5437510" cy="4467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852"/>
            <a:ext cx="2945450" cy="496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652" y="9428852"/>
            <a:ext cx="2945450" cy="496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9C7E01-CCC1-4161-AFE7-802D4D88F1C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74495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604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209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6813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418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0224" algn="l" defTabSz="9120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6274" algn="l" defTabSz="9120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2311" algn="l" defTabSz="9120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8362" algn="l" defTabSz="9120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F1C10E-5D26-44AF-8788-28BC8DC9064F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932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F1C10E-5D26-44AF-8788-28BC8DC9064F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932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85825" y="2485547"/>
            <a:ext cx="10039350" cy="171502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71650" y="4533900"/>
            <a:ext cx="8267700" cy="2044700"/>
          </a:xfrm>
        </p:spPr>
        <p:txBody>
          <a:bodyPr/>
          <a:lstStyle>
            <a:lvl1pPr marL="0" indent="0" algn="ctr">
              <a:buNone/>
              <a:defRPr/>
            </a:lvl1pPr>
            <a:lvl2pPr marL="540106" indent="0" algn="ctr">
              <a:buNone/>
              <a:defRPr/>
            </a:lvl2pPr>
            <a:lvl3pPr marL="1080212" indent="0" algn="ctr">
              <a:buNone/>
              <a:defRPr/>
            </a:lvl3pPr>
            <a:lvl4pPr marL="1620316" indent="0" algn="ctr">
              <a:buNone/>
              <a:defRPr/>
            </a:lvl4pPr>
            <a:lvl5pPr marL="2160423" indent="0" algn="ctr">
              <a:buNone/>
              <a:defRPr/>
            </a:lvl5pPr>
            <a:lvl6pPr marL="2700526" indent="0" algn="ctr">
              <a:buNone/>
              <a:defRPr/>
            </a:lvl6pPr>
            <a:lvl7pPr marL="3240632" indent="0" algn="ctr">
              <a:buNone/>
              <a:defRPr/>
            </a:lvl7pPr>
            <a:lvl8pPr marL="3780738" indent="0" algn="ctr">
              <a:buNone/>
              <a:defRPr/>
            </a:lvl8pPr>
            <a:lvl9pPr marL="4320844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EDDC5EF-62FA-47AD-A463-9275D5F8A6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de-DE"/>
              <a:t> Bekämpfung von Unkräutern und Ungräsern, Wachstumsreglereinsatz</a:t>
            </a:r>
          </a:p>
        </p:txBody>
      </p:sp>
    </p:spTree>
    <p:extLst>
      <p:ext uri="{BB962C8B-B14F-4D97-AF65-F5344CB8AC3E}">
        <p14:creationId xmlns:p14="http://schemas.microsoft.com/office/powerpoint/2010/main" val="64536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770BCA0D-6053-4AD3-96B0-7894E4DFF4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de-DE"/>
              <a:t> Bekämpfung von Unkräutern und Ungräsern, Wachstumsreglereinsatz</a:t>
            </a:r>
          </a:p>
        </p:txBody>
      </p:sp>
    </p:spTree>
    <p:extLst>
      <p:ext uri="{BB962C8B-B14F-4D97-AF65-F5344CB8AC3E}">
        <p14:creationId xmlns:p14="http://schemas.microsoft.com/office/powerpoint/2010/main" val="371028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417231" y="898261"/>
            <a:ext cx="2509838" cy="654711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85853" y="898261"/>
            <a:ext cx="7349698" cy="654711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12947FD3-15B4-4DFD-9D20-A5CF612C25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de-DE"/>
              <a:t> Bekämpfung von Unkräutern und Ungräsern, Wachstumsreglereinsatz</a:t>
            </a:r>
          </a:p>
        </p:txBody>
      </p:sp>
    </p:spTree>
    <p:extLst>
      <p:ext uri="{BB962C8B-B14F-4D97-AF65-F5344CB8AC3E}">
        <p14:creationId xmlns:p14="http://schemas.microsoft.com/office/powerpoint/2010/main" val="2864368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5825" y="898261"/>
            <a:ext cx="10039350" cy="6223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885825" y="1816894"/>
            <a:ext cx="10041243" cy="5628481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FF8BEF06-20E6-4C72-ABD0-F62F19F4C5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de-DE"/>
              <a:t> Bekämpfung von Unkräutern und Ungräsern, Wachstumsreglereinsatz</a:t>
            </a:r>
          </a:p>
        </p:txBody>
      </p:sp>
    </p:spTree>
    <p:extLst>
      <p:ext uri="{BB962C8B-B14F-4D97-AF65-F5344CB8AC3E}">
        <p14:creationId xmlns:p14="http://schemas.microsoft.com/office/powerpoint/2010/main" val="4002490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5825" y="898261"/>
            <a:ext cx="10039350" cy="6223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85829" y="1816894"/>
            <a:ext cx="4928822" cy="562848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996357" y="1816894"/>
            <a:ext cx="4930715" cy="272441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996357" y="4719108"/>
            <a:ext cx="4930715" cy="272626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1674583C-C7F7-4A2C-842F-A3D567F09C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de-DE"/>
              <a:t> Bekämpfung von Unkräutern und Ungräsern, Wachstumsreglereinsatz</a:t>
            </a:r>
          </a:p>
        </p:txBody>
      </p:sp>
    </p:spTree>
    <p:extLst>
      <p:ext uri="{BB962C8B-B14F-4D97-AF65-F5344CB8AC3E}">
        <p14:creationId xmlns:p14="http://schemas.microsoft.com/office/powerpoint/2010/main" val="2187322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5825" y="898261"/>
            <a:ext cx="10039350" cy="6223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885829" y="1816894"/>
            <a:ext cx="4928822" cy="562848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996357" y="1816894"/>
            <a:ext cx="4930715" cy="562848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629EF80B-E7BB-4C58-A715-8AB64FD83D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de-DE"/>
              <a:t> Bekämpfung von Unkräutern und Ungräsern, Wachstumsreglereinsatz</a:t>
            </a:r>
          </a:p>
        </p:txBody>
      </p:sp>
    </p:spTree>
    <p:extLst>
      <p:ext uri="{BB962C8B-B14F-4D97-AF65-F5344CB8AC3E}">
        <p14:creationId xmlns:p14="http://schemas.microsoft.com/office/powerpoint/2010/main" val="1146948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885825" y="898261"/>
            <a:ext cx="10041243" cy="654711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FF2ECF6-3045-4490-A2A4-5AD082243C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de-DE"/>
              <a:t> Bekämpfung von Unkräutern und Ungräsern, Wachstumsreglereinsatz</a:t>
            </a:r>
          </a:p>
        </p:txBody>
      </p:sp>
    </p:spTree>
    <p:extLst>
      <p:ext uri="{BB962C8B-B14F-4D97-AF65-F5344CB8AC3E}">
        <p14:creationId xmlns:p14="http://schemas.microsoft.com/office/powerpoint/2010/main" val="380818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1C298CDC-5943-4825-8268-79FEEC7861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de-DE"/>
              <a:t> Bekämpfung von Unkräutern und Ungräsern, Wachstumsreglereinsatz</a:t>
            </a:r>
          </a:p>
        </p:txBody>
      </p:sp>
    </p:spTree>
    <p:extLst>
      <p:ext uri="{BB962C8B-B14F-4D97-AF65-F5344CB8AC3E}">
        <p14:creationId xmlns:p14="http://schemas.microsoft.com/office/powerpoint/2010/main" val="107621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3145" y="5141429"/>
            <a:ext cx="10039350" cy="1589088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33145" y="3391168"/>
            <a:ext cx="10039350" cy="1750218"/>
          </a:xfrm>
        </p:spPr>
        <p:txBody>
          <a:bodyPr anchor="b"/>
          <a:lstStyle>
            <a:lvl1pPr marL="0" indent="0">
              <a:buNone/>
              <a:defRPr sz="2400"/>
            </a:lvl1pPr>
            <a:lvl2pPr marL="540106" indent="0">
              <a:buNone/>
              <a:defRPr sz="2100"/>
            </a:lvl2pPr>
            <a:lvl3pPr marL="1080212" indent="0">
              <a:buNone/>
              <a:defRPr sz="1900"/>
            </a:lvl3pPr>
            <a:lvl4pPr marL="1620316" indent="0">
              <a:buNone/>
              <a:defRPr sz="1700"/>
            </a:lvl4pPr>
            <a:lvl5pPr marL="2160423" indent="0">
              <a:buNone/>
              <a:defRPr sz="1700"/>
            </a:lvl5pPr>
            <a:lvl6pPr marL="2700526" indent="0">
              <a:buNone/>
              <a:defRPr sz="1700"/>
            </a:lvl6pPr>
            <a:lvl7pPr marL="3240632" indent="0">
              <a:buNone/>
              <a:defRPr sz="1700"/>
            </a:lvl7pPr>
            <a:lvl8pPr marL="3780738" indent="0">
              <a:buNone/>
              <a:defRPr sz="1700"/>
            </a:lvl8pPr>
            <a:lvl9pPr marL="4320844" indent="0">
              <a:buNone/>
              <a:defRPr sz="17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CD7B62F9-84C2-4CE1-A83C-965DB371053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de-DE"/>
              <a:t> Bekämpfung von Unkräutern und Ungräsern, Wachstumsreglereinsatz</a:t>
            </a:r>
          </a:p>
        </p:txBody>
      </p:sp>
    </p:spTree>
    <p:extLst>
      <p:ext uri="{BB962C8B-B14F-4D97-AF65-F5344CB8AC3E}">
        <p14:creationId xmlns:p14="http://schemas.microsoft.com/office/powerpoint/2010/main" val="2100776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85829" y="1816894"/>
            <a:ext cx="4928822" cy="562848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996357" y="1816894"/>
            <a:ext cx="4930715" cy="562848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B7E5F4A-4D9B-4B91-8469-F0D77CCE10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de-DE"/>
              <a:t> Bekämpfung von Unkräutern und Ungräsern, Wachstumsreglereinsatz</a:t>
            </a:r>
          </a:p>
        </p:txBody>
      </p:sp>
    </p:spTree>
    <p:extLst>
      <p:ext uri="{BB962C8B-B14F-4D97-AF65-F5344CB8AC3E}">
        <p14:creationId xmlns:p14="http://schemas.microsoft.com/office/powerpoint/2010/main" val="1155115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0550" y="320411"/>
            <a:ext cx="10629900" cy="13335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0550" y="1790965"/>
            <a:ext cx="5218418" cy="746389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106" indent="0">
              <a:buNone/>
              <a:defRPr sz="2400" b="1"/>
            </a:lvl2pPr>
            <a:lvl3pPr marL="1080212" indent="0">
              <a:buNone/>
              <a:defRPr sz="2100" b="1"/>
            </a:lvl3pPr>
            <a:lvl4pPr marL="1620316" indent="0">
              <a:buNone/>
              <a:defRPr sz="1900" b="1"/>
            </a:lvl4pPr>
            <a:lvl5pPr marL="2160423" indent="0">
              <a:buNone/>
              <a:defRPr sz="1900" b="1"/>
            </a:lvl5pPr>
            <a:lvl6pPr marL="2700526" indent="0">
              <a:buNone/>
              <a:defRPr sz="1900" b="1"/>
            </a:lvl6pPr>
            <a:lvl7pPr marL="3240632" indent="0">
              <a:buNone/>
              <a:defRPr sz="1900" b="1"/>
            </a:lvl7pPr>
            <a:lvl8pPr marL="3780738" indent="0">
              <a:buNone/>
              <a:defRPr sz="1900" b="1"/>
            </a:lvl8pPr>
            <a:lvl9pPr marL="4320844" indent="0">
              <a:buNone/>
              <a:defRPr sz="19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90550" y="2537354"/>
            <a:ext cx="5218418" cy="46098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000171" y="1790965"/>
            <a:ext cx="5220311" cy="746389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106" indent="0">
              <a:buNone/>
              <a:defRPr sz="2400" b="1"/>
            </a:lvl2pPr>
            <a:lvl3pPr marL="1080212" indent="0">
              <a:buNone/>
              <a:defRPr sz="2100" b="1"/>
            </a:lvl3pPr>
            <a:lvl4pPr marL="1620316" indent="0">
              <a:buNone/>
              <a:defRPr sz="1900" b="1"/>
            </a:lvl4pPr>
            <a:lvl5pPr marL="2160423" indent="0">
              <a:buNone/>
              <a:defRPr sz="1900" b="1"/>
            </a:lvl5pPr>
            <a:lvl6pPr marL="2700526" indent="0">
              <a:buNone/>
              <a:defRPr sz="1900" b="1"/>
            </a:lvl6pPr>
            <a:lvl7pPr marL="3240632" indent="0">
              <a:buNone/>
              <a:defRPr sz="1900" b="1"/>
            </a:lvl7pPr>
            <a:lvl8pPr marL="3780738" indent="0">
              <a:buNone/>
              <a:defRPr sz="1900" b="1"/>
            </a:lvl8pPr>
            <a:lvl9pPr marL="4320844" indent="0">
              <a:buNone/>
              <a:defRPr sz="19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000171" y="2537354"/>
            <a:ext cx="5220311" cy="46098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1CB773D6-D39D-472F-978B-E925F1EFFD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de-DE"/>
              <a:t> Bekämpfung von Unkräutern und Ungräsern, Wachstumsreglereinsatz</a:t>
            </a:r>
          </a:p>
        </p:txBody>
      </p:sp>
    </p:spTree>
    <p:extLst>
      <p:ext uri="{BB962C8B-B14F-4D97-AF65-F5344CB8AC3E}">
        <p14:creationId xmlns:p14="http://schemas.microsoft.com/office/powerpoint/2010/main" val="3807853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EE4D6185-369F-4333-8274-EA4361B5CF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de-DE"/>
              <a:t> Bekämpfung von Unkräutern und Ungräsern, Wachstumsreglereinsatz</a:t>
            </a:r>
          </a:p>
        </p:txBody>
      </p:sp>
    </p:spTree>
    <p:extLst>
      <p:ext uri="{BB962C8B-B14F-4D97-AF65-F5344CB8AC3E}">
        <p14:creationId xmlns:p14="http://schemas.microsoft.com/office/powerpoint/2010/main" val="314318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86E6846-F21D-4F95-A43C-607727EA084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de-DE"/>
              <a:t> Bekämpfung von Unkräutern und Ungräsern, Wachstumsreglereinsatz</a:t>
            </a:r>
          </a:p>
        </p:txBody>
      </p:sp>
    </p:spTree>
    <p:extLst>
      <p:ext uri="{BB962C8B-B14F-4D97-AF65-F5344CB8AC3E}">
        <p14:creationId xmlns:p14="http://schemas.microsoft.com/office/powerpoint/2010/main" val="2863541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0550" y="318558"/>
            <a:ext cx="3885895" cy="135572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8409" y="318561"/>
            <a:ext cx="6602047" cy="6828632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0550" y="1674291"/>
            <a:ext cx="3885895" cy="5472907"/>
          </a:xfrm>
        </p:spPr>
        <p:txBody>
          <a:bodyPr/>
          <a:lstStyle>
            <a:lvl1pPr marL="0" indent="0">
              <a:buNone/>
              <a:defRPr sz="1700"/>
            </a:lvl1pPr>
            <a:lvl2pPr marL="540106" indent="0">
              <a:buNone/>
              <a:defRPr sz="1400"/>
            </a:lvl2pPr>
            <a:lvl3pPr marL="1080212" indent="0">
              <a:buNone/>
              <a:defRPr sz="1200"/>
            </a:lvl3pPr>
            <a:lvl4pPr marL="1620316" indent="0">
              <a:buNone/>
              <a:defRPr sz="1100"/>
            </a:lvl4pPr>
            <a:lvl5pPr marL="2160423" indent="0">
              <a:buNone/>
              <a:defRPr sz="1100"/>
            </a:lvl5pPr>
            <a:lvl6pPr marL="2700526" indent="0">
              <a:buNone/>
              <a:defRPr sz="1100"/>
            </a:lvl6pPr>
            <a:lvl7pPr marL="3240632" indent="0">
              <a:buNone/>
              <a:defRPr sz="1100"/>
            </a:lvl7pPr>
            <a:lvl8pPr marL="3780738" indent="0">
              <a:buNone/>
              <a:defRPr sz="1100"/>
            </a:lvl8pPr>
            <a:lvl9pPr marL="4320844" indent="0">
              <a:buNone/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856675D6-AD73-4F27-8C4A-D4A2CF05C8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de-DE"/>
              <a:t> Bekämpfung von Unkräutern und Ungräsern, Wachstumsreglereinsatz</a:t>
            </a:r>
          </a:p>
        </p:txBody>
      </p:sp>
    </p:spTree>
    <p:extLst>
      <p:ext uri="{BB962C8B-B14F-4D97-AF65-F5344CB8AC3E}">
        <p14:creationId xmlns:p14="http://schemas.microsoft.com/office/powerpoint/2010/main" val="418024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14881" y="5600700"/>
            <a:ext cx="7086600" cy="66119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14881" y="714904"/>
            <a:ext cx="7086600" cy="4800600"/>
          </a:xfrm>
        </p:spPr>
        <p:txBody>
          <a:bodyPr/>
          <a:lstStyle>
            <a:lvl1pPr marL="0" indent="0">
              <a:buNone/>
              <a:defRPr sz="3800"/>
            </a:lvl1pPr>
            <a:lvl2pPr marL="540106" indent="0">
              <a:buNone/>
              <a:defRPr sz="3300"/>
            </a:lvl2pPr>
            <a:lvl3pPr marL="1080212" indent="0">
              <a:buNone/>
              <a:defRPr sz="2800"/>
            </a:lvl3pPr>
            <a:lvl4pPr marL="1620316" indent="0">
              <a:buNone/>
              <a:defRPr sz="2400"/>
            </a:lvl4pPr>
            <a:lvl5pPr marL="2160423" indent="0">
              <a:buNone/>
              <a:defRPr sz="2400"/>
            </a:lvl5pPr>
            <a:lvl6pPr marL="2700526" indent="0">
              <a:buNone/>
              <a:defRPr sz="2400"/>
            </a:lvl6pPr>
            <a:lvl7pPr marL="3240632" indent="0">
              <a:buNone/>
              <a:defRPr sz="2400"/>
            </a:lvl7pPr>
            <a:lvl8pPr marL="3780738" indent="0">
              <a:buNone/>
              <a:defRPr sz="2400"/>
            </a:lvl8pPr>
            <a:lvl9pPr marL="4320844" indent="0">
              <a:buNone/>
              <a:defRPr sz="24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14881" y="6261894"/>
            <a:ext cx="7086600" cy="939006"/>
          </a:xfrm>
        </p:spPr>
        <p:txBody>
          <a:bodyPr/>
          <a:lstStyle>
            <a:lvl1pPr marL="0" indent="0">
              <a:buNone/>
              <a:defRPr sz="1700"/>
            </a:lvl1pPr>
            <a:lvl2pPr marL="540106" indent="0">
              <a:buNone/>
              <a:defRPr sz="1400"/>
            </a:lvl2pPr>
            <a:lvl3pPr marL="1080212" indent="0">
              <a:buNone/>
              <a:defRPr sz="1200"/>
            </a:lvl3pPr>
            <a:lvl4pPr marL="1620316" indent="0">
              <a:buNone/>
              <a:defRPr sz="1100"/>
            </a:lvl4pPr>
            <a:lvl5pPr marL="2160423" indent="0">
              <a:buNone/>
              <a:defRPr sz="1100"/>
            </a:lvl5pPr>
            <a:lvl6pPr marL="2700526" indent="0">
              <a:buNone/>
              <a:defRPr sz="1100"/>
            </a:lvl6pPr>
            <a:lvl7pPr marL="3240632" indent="0">
              <a:buNone/>
              <a:defRPr sz="1100"/>
            </a:lvl7pPr>
            <a:lvl8pPr marL="3780738" indent="0">
              <a:buNone/>
              <a:defRPr sz="1100"/>
            </a:lvl8pPr>
            <a:lvl9pPr marL="4320844" indent="0">
              <a:buNone/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E0ABF2DC-9BDA-4FF4-8987-D53BAA3083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de-DE"/>
              <a:t> Bekämpfung von Unkräutern und Ungräsern, Wachstumsreglereinsatz</a:t>
            </a:r>
          </a:p>
        </p:txBody>
      </p:sp>
    </p:spTree>
    <p:extLst>
      <p:ext uri="{BB962C8B-B14F-4D97-AF65-F5344CB8AC3E}">
        <p14:creationId xmlns:p14="http://schemas.microsoft.com/office/powerpoint/2010/main" val="195042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85825" y="898261"/>
            <a:ext cx="1003935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9" tIns="54005" rIns="108009" bIns="540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Bekämpfung von Unkräutern und Ungräsern, Wachstumsreglereinsatz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1816894"/>
            <a:ext cx="10041243" cy="5628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9" tIns="54005" rIns="108009" bIns="540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3076" name="Line 8"/>
          <p:cNvSpPr>
            <a:spLocks noChangeShapeType="1"/>
          </p:cNvSpPr>
          <p:nvPr/>
        </p:nvSpPr>
        <p:spPr bwMode="auto">
          <a:xfrm>
            <a:off x="153317" y="879740"/>
            <a:ext cx="1148544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022" tIns="54009" rIns="108022" bIns="54009" anchor="ctr"/>
          <a:lstStyle/>
          <a:p>
            <a:endParaRPr lang="de-DE" sz="28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077" name="Line 9"/>
          <p:cNvSpPr>
            <a:spLocks noChangeShapeType="1"/>
          </p:cNvSpPr>
          <p:nvPr/>
        </p:nvSpPr>
        <p:spPr bwMode="auto">
          <a:xfrm>
            <a:off x="153319" y="7682442"/>
            <a:ext cx="11477869" cy="0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022" tIns="54009" rIns="108022" bIns="54009" anchor="ctr"/>
          <a:lstStyle/>
          <a:p>
            <a:endParaRPr lang="de-DE" sz="28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38" name="Text Box 14"/>
          <p:cNvSpPr txBox="1">
            <a:spLocks noChangeAspect="1" noChangeArrowheads="1"/>
          </p:cNvSpPr>
          <p:nvPr/>
        </p:nvSpPr>
        <p:spPr bwMode="auto">
          <a:xfrm>
            <a:off x="8396410" y="7700985"/>
            <a:ext cx="3346450" cy="292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009" tIns="54005" rIns="108009" bIns="54005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284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741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198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656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DE" sz="1300" smtClean="0">
                <a:solidFill>
                  <a:srgbClr val="000000"/>
                </a:solidFill>
                <a:latin typeface="Arial" charset="0"/>
                <a:cs typeface="Arial" charset="0"/>
              </a:rPr>
              <a:t>Pflanzenschutzamt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61013" y="7708394"/>
            <a:ext cx="1889003" cy="279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036" tIns="50517" rIns="101036" bIns="50517" numCol="1" anchor="t" anchorCtr="0" compatLnSpc="1">
            <a:prstTxWarp prst="textNoShape">
              <a:avLst/>
            </a:prstTxWarp>
          </a:bodyPr>
          <a:lstStyle>
            <a:lvl1pPr algn="ctr" defTabSz="1010823">
              <a:defRPr sz="1500" b="0">
                <a:solidFill>
                  <a:srgbClr val="000000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2A6F7A53-32EF-4DF0-BEEE-0FEC12B6B8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429" y="7771342"/>
            <a:ext cx="5489087" cy="229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8772" tIns="54386" rIns="108772" bIns="54386" numCol="1" anchor="ctr" anchorCtr="0" compatLnSpc="1">
            <a:prstTxWarp prst="textNoShape">
              <a:avLst/>
            </a:prstTxWarp>
          </a:bodyPr>
          <a:lstStyle>
            <a:lvl1pPr defTabSz="900177">
              <a:defRPr sz="12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 Bekämpfung von Unkräutern und Ungräsern, Wachstumsreglereinsatz</a:t>
            </a:r>
          </a:p>
        </p:txBody>
      </p:sp>
      <p:pic>
        <p:nvPicPr>
          <p:cNvPr id="3081" name="Picture 1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352" y="135205"/>
            <a:ext cx="3628476" cy="568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017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99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99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99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9900"/>
          </a:solidFill>
          <a:latin typeface="Arial" charset="0"/>
        </a:defRPr>
      </a:lvl5pPr>
      <a:lvl6pPr marL="540106" algn="l" rtl="0" fontAlgn="base">
        <a:spcBef>
          <a:spcPct val="0"/>
        </a:spcBef>
        <a:spcAft>
          <a:spcPct val="0"/>
        </a:spcAft>
        <a:defRPr sz="2500" b="1">
          <a:solidFill>
            <a:srgbClr val="009900"/>
          </a:solidFill>
          <a:latin typeface="Arial" charset="0"/>
        </a:defRPr>
      </a:lvl6pPr>
      <a:lvl7pPr marL="1080212" algn="l" rtl="0" fontAlgn="base">
        <a:spcBef>
          <a:spcPct val="0"/>
        </a:spcBef>
        <a:spcAft>
          <a:spcPct val="0"/>
        </a:spcAft>
        <a:defRPr sz="2500" b="1">
          <a:solidFill>
            <a:srgbClr val="009900"/>
          </a:solidFill>
          <a:latin typeface="Arial" charset="0"/>
        </a:defRPr>
      </a:lvl7pPr>
      <a:lvl8pPr marL="1620316" algn="l" rtl="0" fontAlgn="base">
        <a:spcBef>
          <a:spcPct val="0"/>
        </a:spcBef>
        <a:spcAft>
          <a:spcPct val="0"/>
        </a:spcAft>
        <a:defRPr sz="2500" b="1">
          <a:solidFill>
            <a:srgbClr val="009900"/>
          </a:solidFill>
          <a:latin typeface="Arial" charset="0"/>
        </a:defRPr>
      </a:lvl8pPr>
      <a:lvl9pPr marL="2160423" algn="l" rtl="0" fontAlgn="base">
        <a:spcBef>
          <a:spcPct val="0"/>
        </a:spcBef>
        <a:spcAft>
          <a:spcPct val="0"/>
        </a:spcAft>
        <a:defRPr sz="2500" b="1">
          <a:solidFill>
            <a:srgbClr val="009900"/>
          </a:solidFill>
          <a:latin typeface="Arial" charset="0"/>
        </a:defRPr>
      </a:lvl9pPr>
    </p:titleStyle>
    <p:bodyStyle>
      <a:lvl1pPr marL="405078" indent="-405078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877672" indent="-337566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2pPr>
      <a:lvl3pPr marL="1350263" indent="-270053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890367" indent="-270053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430475" indent="-27193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970581" indent="-271930" algn="l" rtl="0" fontAlgn="base">
        <a:lnSpc>
          <a:spcPct val="80000"/>
        </a:lnSpc>
        <a:spcBef>
          <a:spcPct val="3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3510687" indent="-271930" algn="l" rtl="0" fontAlgn="base">
        <a:lnSpc>
          <a:spcPct val="80000"/>
        </a:lnSpc>
        <a:spcBef>
          <a:spcPct val="3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4050791" indent="-271930" algn="l" rtl="0" fontAlgn="base">
        <a:lnSpc>
          <a:spcPct val="80000"/>
        </a:lnSpc>
        <a:spcBef>
          <a:spcPct val="3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4590897" indent="-271930" algn="l" rtl="0" fontAlgn="base">
        <a:lnSpc>
          <a:spcPct val="80000"/>
        </a:lnSpc>
        <a:spcBef>
          <a:spcPct val="3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08021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106" algn="l" defTabSz="108021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212" algn="l" defTabSz="108021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0316" algn="l" defTabSz="108021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0423" algn="l" defTabSz="108021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0526" algn="l" defTabSz="108021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0632" algn="l" defTabSz="108021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738" algn="l" defTabSz="108021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0844" algn="l" defTabSz="108021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1010823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77672" indent="-337566" defTabSz="1010823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50263" indent="-270053" defTabSz="1010823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0367" indent="-270053" defTabSz="1010823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430475" indent="-270053" defTabSz="1010823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970581" indent="-270053" defTabSz="101082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510687" indent="-270053" defTabSz="101082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050791" indent="-270053" defTabSz="101082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590897" indent="-270053" defTabSz="101082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1747E69-BDB9-4C80-A45B-F3D2BFFC0920}" type="slidenum">
              <a:rPr lang="de-DE" sz="1500">
                <a:solidFill>
                  <a:srgbClr val="000000"/>
                </a:solidFill>
                <a:latin typeface="Times" pitchFamily="18" charset="0"/>
              </a:rPr>
              <a:pPr/>
              <a:t>1</a:t>
            </a:fld>
            <a:endParaRPr lang="de-DE" sz="1500">
              <a:solidFill>
                <a:srgbClr val="000000"/>
              </a:solidFill>
              <a:latin typeface="Times" pitchFamily="18" charset="0"/>
            </a:endParaRPr>
          </a:p>
        </p:txBody>
      </p:sp>
      <p:grpSp>
        <p:nvGrpSpPr>
          <p:cNvPr id="27651" name="Gruppieren 1"/>
          <p:cNvGrpSpPr>
            <a:grpSpLocks/>
          </p:cNvGrpSpPr>
          <p:nvPr/>
        </p:nvGrpSpPr>
        <p:grpSpPr bwMode="auto">
          <a:xfrm>
            <a:off x="1809512" y="2021549"/>
            <a:ext cx="9598331" cy="5542360"/>
            <a:chOff x="2108993" y="2132856"/>
            <a:chExt cx="7303874" cy="4349750"/>
          </a:xfrm>
        </p:grpSpPr>
        <p:pic>
          <p:nvPicPr>
            <p:cNvPr id="27664" name="Picture 2" descr="Raps ES 00-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901" r="4478"/>
            <a:stretch>
              <a:fillRect/>
            </a:stretch>
          </p:blipFill>
          <p:spPr bwMode="auto">
            <a:xfrm>
              <a:off x="4288220" y="2132856"/>
              <a:ext cx="5124647" cy="434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5" name="Picture 2" descr="Raps ES 00-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25" t="50000" r="6683"/>
            <a:stretch>
              <a:fillRect/>
            </a:stretch>
          </p:blipFill>
          <p:spPr bwMode="auto">
            <a:xfrm>
              <a:off x="2108993" y="4307730"/>
              <a:ext cx="5220271" cy="2174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6" name="Picture 2" descr="Raps ES 00-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79" t="81467" r="74352" b="10150"/>
            <a:stretch>
              <a:fillRect/>
            </a:stretch>
          </p:blipFill>
          <p:spPr bwMode="auto">
            <a:xfrm>
              <a:off x="5025007" y="5333322"/>
              <a:ext cx="2736305" cy="463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652" name="AutoShape 5"/>
          <p:cNvSpPr>
            <a:spLocks noChangeArrowheads="1"/>
          </p:cNvSpPr>
          <p:nvPr/>
        </p:nvSpPr>
        <p:spPr bwMode="auto">
          <a:xfrm>
            <a:off x="3350235" y="1648357"/>
            <a:ext cx="4315306" cy="746390"/>
          </a:xfrm>
          <a:prstGeom prst="hexagon">
            <a:avLst>
              <a:gd name="adj" fmla="val 28947"/>
              <a:gd name="vf" fmla="val 115470"/>
            </a:avLst>
          </a:prstGeom>
          <a:solidFill>
            <a:srgbClr val="99CC00">
              <a:alpha val="8392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08022" tIns="54009" rIns="108022" bIns="54009" anchor="ctr"/>
          <a:lstStyle/>
          <a:p>
            <a:pPr algn="ctr"/>
            <a:r>
              <a:rPr lang="de-DE" sz="1900" b="1" dirty="0">
                <a:solidFill>
                  <a:srgbClr val="000000"/>
                </a:solidFill>
                <a:latin typeface="Arial" charset="0"/>
                <a:cs typeface="Arial" charset="0"/>
              </a:rPr>
              <a:t>Agil S* 0,75 l/ha + </a:t>
            </a:r>
          </a:p>
          <a:p>
            <a:pPr algn="ctr"/>
            <a:r>
              <a:rPr lang="de-DE" sz="19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Oleo</a:t>
            </a:r>
            <a:r>
              <a:rPr lang="de-DE" sz="1900" b="1" dirty="0">
                <a:solidFill>
                  <a:srgbClr val="000000"/>
                </a:solidFill>
                <a:latin typeface="Arial" charset="0"/>
                <a:cs typeface="Arial" charset="0"/>
              </a:rPr>
              <a:t> 1,0 l/ha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21620" y="1333506"/>
            <a:ext cx="2891022" cy="1863446"/>
          </a:xfrm>
          <a:prstGeom prst="rect">
            <a:avLst/>
          </a:prstGeom>
          <a:gradFill rotWithShape="1">
            <a:gsLst>
              <a:gs pos="0">
                <a:srgbClr val="99CC00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8022" tIns="54009" rIns="108022" bIns="54009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900" b="1" dirty="0">
                <a:solidFill>
                  <a:srgbClr val="000000"/>
                </a:solidFill>
              </a:rPr>
              <a:t>* alternativ</a:t>
            </a:r>
          </a:p>
          <a:p>
            <a:r>
              <a:rPr lang="de-DE" sz="1900" b="1" dirty="0">
                <a:solidFill>
                  <a:srgbClr val="000000"/>
                </a:solidFill>
              </a:rPr>
              <a:t>0,4 Gallant Super</a:t>
            </a:r>
          </a:p>
          <a:p>
            <a:r>
              <a:rPr lang="de-DE" sz="1900" b="1" dirty="0">
                <a:solidFill>
                  <a:srgbClr val="000000"/>
                </a:solidFill>
              </a:rPr>
              <a:t>0,9 </a:t>
            </a:r>
            <a:r>
              <a:rPr lang="de-DE" sz="1900" b="1" dirty="0" err="1">
                <a:solidFill>
                  <a:srgbClr val="000000"/>
                </a:solidFill>
              </a:rPr>
              <a:t>Fusilade</a:t>
            </a:r>
            <a:r>
              <a:rPr lang="de-DE" sz="1900" b="1" dirty="0">
                <a:solidFill>
                  <a:srgbClr val="000000"/>
                </a:solidFill>
              </a:rPr>
              <a:t> Max </a:t>
            </a:r>
          </a:p>
          <a:p>
            <a:r>
              <a:rPr lang="de-DE" sz="1900" b="1" dirty="0">
                <a:solidFill>
                  <a:srgbClr val="000000"/>
                </a:solidFill>
              </a:rPr>
              <a:t>0,9 </a:t>
            </a:r>
            <a:r>
              <a:rPr lang="de-DE" sz="1900" b="1" dirty="0" err="1">
                <a:solidFill>
                  <a:srgbClr val="000000"/>
                </a:solidFill>
              </a:rPr>
              <a:t>Targa</a:t>
            </a:r>
            <a:r>
              <a:rPr lang="de-DE" sz="1900" b="1" dirty="0">
                <a:solidFill>
                  <a:srgbClr val="000000"/>
                </a:solidFill>
              </a:rPr>
              <a:t> Super</a:t>
            </a:r>
          </a:p>
          <a:p>
            <a:r>
              <a:rPr lang="de-DE" sz="1900" b="1" dirty="0">
                <a:solidFill>
                  <a:srgbClr val="000000"/>
                </a:solidFill>
              </a:rPr>
              <a:t>1,0 </a:t>
            </a:r>
            <a:r>
              <a:rPr lang="de-DE" sz="1900" b="1" dirty="0" err="1">
                <a:solidFill>
                  <a:srgbClr val="000000"/>
                </a:solidFill>
              </a:rPr>
              <a:t>Panarex</a:t>
            </a:r>
            <a:endParaRPr lang="de-DE" sz="1900" b="1" dirty="0">
              <a:solidFill>
                <a:srgbClr val="000000"/>
              </a:solidFill>
            </a:endParaRPr>
          </a:p>
          <a:p>
            <a:r>
              <a:rPr lang="de-DE" sz="1900" b="1" dirty="0">
                <a:solidFill>
                  <a:srgbClr val="000000"/>
                </a:solidFill>
              </a:rPr>
              <a:t>1,75 + 1,75 Focus Aktiv</a:t>
            </a:r>
            <a:endParaRPr lang="en-US" sz="1900" b="1" dirty="0">
              <a:solidFill>
                <a:srgbClr val="000000"/>
              </a:solidFill>
            </a:endParaRPr>
          </a:p>
        </p:txBody>
      </p:sp>
      <p:sp>
        <p:nvSpPr>
          <p:cNvPr id="27654" name="Textfeld 2"/>
          <p:cNvSpPr txBox="1">
            <a:spLocks noChangeArrowheads="1"/>
          </p:cNvSpPr>
          <p:nvPr/>
        </p:nvSpPr>
        <p:spPr bwMode="auto">
          <a:xfrm>
            <a:off x="3319967" y="1159410"/>
            <a:ext cx="6075851" cy="401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22" tIns="54009" rIns="108022" bIns="54009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900" i="1" u="sng" dirty="0">
                <a:solidFill>
                  <a:srgbClr val="000000"/>
                </a:solidFill>
              </a:rPr>
              <a:t>Ausfallgetreide, Windhalm, Trespe, Weidelgras:</a:t>
            </a:r>
          </a:p>
        </p:txBody>
      </p:sp>
      <p:sp>
        <p:nvSpPr>
          <p:cNvPr id="27655" name="AutoShape 5"/>
          <p:cNvSpPr>
            <a:spLocks noChangeArrowheads="1"/>
          </p:cNvSpPr>
          <p:nvPr/>
        </p:nvSpPr>
        <p:spPr bwMode="auto">
          <a:xfrm>
            <a:off x="3319951" y="3472678"/>
            <a:ext cx="4292844" cy="744538"/>
          </a:xfrm>
          <a:prstGeom prst="hexagon">
            <a:avLst>
              <a:gd name="adj" fmla="val 29019"/>
              <a:gd name="vf" fmla="val 115470"/>
            </a:avLst>
          </a:prstGeom>
          <a:solidFill>
            <a:srgbClr val="99CC00">
              <a:alpha val="8392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08022" tIns="54009" rIns="108022" bIns="54009" anchor="ctr"/>
          <a:lstStyle/>
          <a:p>
            <a:pPr algn="ctr"/>
            <a:r>
              <a:rPr lang="de-DE" sz="1900" b="1" dirty="0">
                <a:solidFill>
                  <a:srgbClr val="000000"/>
                </a:solidFill>
                <a:latin typeface="Arial" charset="0"/>
                <a:cs typeface="Arial" charset="0"/>
              </a:rPr>
              <a:t>Focus Ultra 2,5 l/ha + </a:t>
            </a:r>
          </a:p>
          <a:p>
            <a:pPr algn="ctr"/>
            <a:r>
              <a:rPr lang="de-DE" sz="1900" b="1" dirty="0">
                <a:solidFill>
                  <a:srgbClr val="000000"/>
                </a:solidFill>
                <a:latin typeface="Arial" charset="0"/>
                <a:cs typeface="Arial" charset="0"/>
              </a:rPr>
              <a:t>Dash 2,5 l/ha</a:t>
            </a:r>
          </a:p>
        </p:txBody>
      </p:sp>
      <p:sp>
        <p:nvSpPr>
          <p:cNvPr id="27656" name="AutoShape 5"/>
          <p:cNvSpPr>
            <a:spLocks noChangeArrowheads="1"/>
          </p:cNvSpPr>
          <p:nvPr/>
        </p:nvSpPr>
        <p:spPr bwMode="auto">
          <a:xfrm>
            <a:off x="8309348" y="3472658"/>
            <a:ext cx="3433518" cy="1705767"/>
          </a:xfrm>
          <a:prstGeom prst="hexagon">
            <a:avLst>
              <a:gd name="adj" fmla="val 29016"/>
              <a:gd name="vf" fmla="val 115470"/>
            </a:avLst>
          </a:prstGeom>
          <a:gradFill rotWithShape="0">
            <a:gsLst>
              <a:gs pos="0">
                <a:srgbClr val="00B0F0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08022" tIns="54009" rIns="108022" bIns="54009" anchor="ctr"/>
          <a:lstStyle/>
          <a:p>
            <a:pPr algn="ctr"/>
            <a:r>
              <a:rPr lang="de-DE" sz="1900" b="1" dirty="0">
                <a:solidFill>
                  <a:srgbClr val="000000"/>
                </a:solidFill>
                <a:latin typeface="Arial" charset="0"/>
                <a:cs typeface="Arial" charset="0"/>
              </a:rPr>
              <a:t>Kerb </a:t>
            </a:r>
            <a:r>
              <a:rPr lang="de-DE" sz="19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Flo</a:t>
            </a:r>
            <a:r>
              <a:rPr lang="de-DE" sz="1900" b="1" dirty="0">
                <a:solidFill>
                  <a:srgbClr val="000000"/>
                </a:solidFill>
                <a:latin typeface="Arial" charset="0"/>
                <a:cs typeface="Arial" charset="0"/>
              </a:rPr>
              <a:t> 1,25 – 1,875 l/ha /</a:t>
            </a:r>
          </a:p>
          <a:p>
            <a:pPr algn="ctr"/>
            <a:r>
              <a:rPr lang="de-DE" sz="1900" b="1" dirty="0">
                <a:solidFill>
                  <a:srgbClr val="000000"/>
                </a:solidFill>
                <a:latin typeface="Arial" charset="0"/>
                <a:cs typeface="Arial" charset="0"/>
              </a:rPr>
              <a:t>Milestone </a:t>
            </a:r>
            <a:r>
              <a:rPr lang="de-DE" sz="19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*** </a:t>
            </a:r>
            <a:r>
              <a:rPr lang="de-DE" sz="1900" b="1" dirty="0">
                <a:solidFill>
                  <a:srgbClr val="000000"/>
                </a:solidFill>
                <a:latin typeface="Arial" charset="0"/>
                <a:cs typeface="Arial" charset="0"/>
              </a:rPr>
              <a:t>1,5 l/ha</a:t>
            </a:r>
          </a:p>
        </p:txBody>
      </p:sp>
      <p:sp>
        <p:nvSpPr>
          <p:cNvPr id="27657" name="Textfeld 12"/>
          <p:cNvSpPr txBox="1">
            <a:spLocks noChangeArrowheads="1"/>
          </p:cNvSpPr>
          <p:nvPr/>
        </p:nvSpPr>
        <p:spPr bwMode="auto">
          <a:xfrm>
            <a:off x="2653278" y="2549574"/>
            <a:ext cx="8912195" cy="693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022" tIns="54009" rIns="108022" bIns="54009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de-DE" sz="1900" i="1" u="sng" dirty="0">
                <a:solidFill>
                  <a:srgbClr val="000000"/>
                </a:solidFill>
              </a:rPr>
              <a:t>Ackerfuchsschwanz, Ausfallgetreide, Windhalm, Trespe, Weidelgras</a:t>
            </a:r>
          </a:p>
          <a:p>
            <a:pPr algn="ctr"/>
            <a:r>
              <a:rPr lang="de-DE" sz="1900" i="1" u="sng" dirty="0">
                <a:solidFill>
                  <a:srgbClr val="000000"/>
                </a:solidFill>
              </a:rPr>
              <a:t>bei Resistenz oder starkem Besatz </a:t>
            </a:r>
            <a:r>
              <a:rPr lang="de-DE" sz="1900" i="1" u="sng" dirty="0" err="1">
                <a:solidFill>
                  <a:srgbClr val="000000"/>
                </a:solidFill>
              </a:rPr>
              <a:t>Nachlage</a:t>
            </a:r>
            <a:r>
              <a:rPr lang="de-DE" sz="1900" i="1" u="sng" dirty="0">
                <a:solidFill>
                  <a:srgbClr val="000000"/>
                </a:solidFill>
              </a:rPr>
              <a:t> erforderlich:</a:t>
            </a:r>
          </a:p>
        </p:txBody>
      </p:sp>
      <p:sp>
        <p:nvSpPr>
          <p:cNvPr id="27659" name="Textfeld 15"/>
          <p:cNvSpPr txBox="1">
            <a:spLocks noChangeArrowheads="1"/>
          </p:cNvSpPr>
          <p:nvPr/>
        </p:nvSpPr>
        <p:spPr bwMode="auto">
          <a:xfrm>
            <a:off x="8654910" y="3647684"/>
            <a:ext cx="2818363" cy="401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22" tIns="54009" rIns="108022" bIns="54009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900" b="1" dirty="0">
                <a:solidFill>
                  <a:srgbClr val="FF0000"/>
                </a:solidFill>
              </a:rPr>
              <a:t>VEGETATIONSRUHE</a:t>
            </a:r>
          </a:p>
        </p:txBody>
      </p:sp>
      <p:sp>
        <p:nvSpPr>
          <p:cNvPr id="27660" name="AutoShape 5"/>
          <p:cNvSpPr>
            <a:spLocks noChangeArrowheads="1"/>
          </p:cNvSpPr>
          <p:nvPr/>
        </p:nvSpPr>
        <p:spPr bwMode="auto">
          <a:xfrm>
            <a:off x="3346460" y="4433889"/>
            <a:ext cx="3418376" cy="744538"/>
          </a:xfrm>
          <a:prstGeom prst="hexagon">
            <a:avLst>
              <a:gd name="adj" fmla="val 29035"/>
              <a:gd name="vf" fmla="val 115470"/>
            </a:avLst>
          </a:prstGeom>
          <a:solidFill>
            <a:srgbClr val="99CC00">
              <a:alpha val="8392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08022" tIns="54009" rIns="108022" bIns="54009" anchor="ctr"/>
          <a:lstStyle/>
          <a:p>
            <a:pPr algn="ctr"/>
            <a:r>
              <a:rPr lang="de-DE" sz="19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Select 0,5 l/ha + </a:t>
            </a:r>
          </a:p>
          <a:p>
            <a:pPr algn="ctr"/>
            <a:r>
              <a:rPr lang="de-DE" sz="19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Para Sommer 1,0 l/ha**</a:t>
            </a:r>
            <a:endParaRPr lang="de-DE" sz="19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7661" name="Textfeld 1"/>
          <p:cNvSpPr txBox="1">
            <a:spLocks noChangeArrowheads="1"/>
          </p:cNvSpPr>
          <p:nvPr/>
        </p:nvSpPr>
        <p:spPr bwMode="auto">
          <a:xfrm>
            <a:off x="4188386" y="6575242"/>
            <a:ext cx="6954311" cy="8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022" tIns="54009" rIns="108022" bIns="54009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600" b="1" dirty="0">
                <a:solidFill>
                  <a:srgbClr val="000000"/>
                </a:solidFill>
              </a:rPr>
              <a:t>** bei mittlerem - starkem Besatz mit Ausfallgetreide ist der Zusatz eines FOPs erforderlich; Kein Einsatz mehr ab Mitte Oktober !!</a:t>
            </a:r>
          </a:p>
          <a:p>
            <a:r>
              <a:rPr lang="de-DE" sz="1600" b="1" dirty="0">
                <a:solidFill>
                  <a:srgbClr val="000000"/>
                </a:solidFill>
              </a:rPr>
              <a:t>*** nicht </a:t>
            </a:r>
            <a:r>
              <a:rPr lang="de-DE" sz="1600" b="1" dirty="0" smtClean="0">
                <a:solidFill>
                  <a:srgbClr val="000000"/>
                </a:solidFill>
              </a:rPr>
              <a:t>möglich nach </a:t>
            </a:r>
            <a:r>
              <a:rPr lang="de-DE" sz="1600" b="1" dirty="0">
                <a:solidFill>
                  <a:srgbClr val="000000"/>
                </a:solidFill>
              </a:rPr>
              <a:t>Vorlage von Runway</a:t>
            </a:r>
          </a:p>
        </p:txBody>
      </p:sp>
      <p:sp>
        <p:nvSpPr>
          <p:cNvPr id="27663" name="Textfeld 1"/>
          <p:cNvSpPr txBox="1">
            <a:spLocks noChangeArrowheads="1"/>
          </p:cNvSpPr>
          <p:nvPr/>
        </p:nvSpPr>
        <p:spPr bwMode="auto">
          <a:xfrm>
            <a:off x="285826" y="303752"/>
            <a:ext cx="6088159" cy="478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8022" tIns="54009" rIns="108022" bIns="54009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b="1" smtClean="0">
                <a:solidFill>
                  <a:srgbClr val="006600"/>
                </a:solidFill>
              </a:rPr>
              <a:t>Gräser- und Ausfallgetreidebekämpfung</a:t>
            </a:r>
          </a:p>
        </p:txBody>
      </p:sp>
    </p:spTree>
    <p:extLst>
      <p:ext uri="{BB962C8B-B14F-4D97-AF65-F5344CB8AC3E}">
        <p14:creationId xmlns:p14="http://schemas.microsoft.com/office/powerpoint/2010/main" val="253011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2" name="Rectangle 85"/>
          <p:cNvSpPr>
            <a:spLocks noChangeArrowheads="1"/>
          </p:cNvSpPr>
          <p:nvPr/>
        </p:nvSpPr>
        <p:spPr bwMode="auto">
          <a:xfrm>
            <a:off x="135335" y="827267"/>
            <a:ext cx="11540331" cy="805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3189" tIns="56596" rIns="113189" bIns="56596" anchor="ctr"/>
          <a:lstStyle/>
          <a:p>
            <a:pPr algn="ctr" eaLnBrk="1" hangingPunct="1"/>
            <a:r>
              <a:rPr lang="de-DE" b="1" dirty="0" smtClean="0">
                <a:solidFill>
                  <a:srgbClr val="009900"/>
                </a:solidFill>
                <a:latin typeface="Arial" charset="0"/>
              </a:rPr>
              <a:t>Acker-Fuchsschwanz-Bekämpfung in Winterraps</a:t>
            </a:r>
            <a:r>
              <a:rPr lang="de-DE" sz="2500" b="1" dirty="0">
                <a:solidFill>
                  <a:srgbClr val="009900"/>
                </a:solidFill>
                <a:latin typeface="Arial" charset="0"/>
              </a:rPr>
              <a:t/>
            </a:r>
            <a:br>
              <a:rPr lang="de-DE" sz="2500" b="1" dirty="0">
                <a:solidFill>
                  <a:srgbClr val="009900"/>
                </a:solidFill>
                <a:latin typeface="Arial" charset="0"/>
              </a:rPr>
            </a:br>
            <a:r>
              <a:rPr lang="de-DE" sz="2200" b="1" dirty="0">
                <a:latin typeface="Arial" charset="0"/>
              </a:rPr>
              <a:t>Standort: Hannover</a:t>
            </a:r>
            <a:endParaRPr lang="de-DE" sz="2200" b="1" dirty="0">
              <a:latin typeface="Arial" charset="0"/>
            </a:endParaRPr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948064608"/>
              </p:ext>
            </p:extLst>
          </p:nvPr>
        </p:nvGraphicFramePr>
        <p:xfrm>
          <a:off x="135335" y="1593612"/>
          <a:ext cx="11540331" cy="6071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345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687426" y="960426"/>
            <a:ext cx="10436225" cy="591802"/>
          </a:xfrm>
        </p:spPr>
        <p:txBody>
          <a:bodyPr/>
          <a:lstStyle/>
          <a:p>
            <a:pPr algn="ctr"/>
            <a:r>
              <a:rPr lang="de-DE" altLang="de-DE" sz="3200" dirty="0"/>
              <a:t>Unkrautbekämpfung in Winterraps</a:t>
            </a:r>
          </a:p>
        </p:txBody>
      </p:sp>
      <p:sp>
        <p:nvSpPr>
          <p:cNvPr id="7" name="Rectangle 85"/>
          <p:cNvSpPr>
            <a:spLocks noChangeArrowheads="1"/>
          </p:cNvSpPr>
          <p:nvPr/>
        </p:nvSpPr>
        <p:spPr bwMode="auto">
          <a:xfrm>
            <a:off x="602344" y="1398361"/>
            <a:ext cx="10585177" cy="59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02" tIns="45602" rIns="91202" bIns="45602" anchor="ctr"/>
          <a:lstStyle/>
          <a:p>
            <a:pPr algn="ctr" eaLnBrk="1" hangingPunct="1"/>
            <a:r>
              <a:rPr lang="de-DE" sz="1800" b="1" dirty="0">
                <a:solidFill>
                  <a:srgbClr val="000000"/>
                </a:solidFill>
                <a:latin typeface="Arial"/>
              </a:rPr>
              <a:t>Gemeinschaftsprogramm; Standorte: Bremervörde, Nienburg, Northeim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2056293492"/>
              </p:ext>
            </p:extLst>
          </p:nvPr>
        </p:nvGraphicFramePr>
        <p:xfrm>
          <a:off x="144861" y="1994193"/>
          <a:ext cx="11521280" cy="5534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1" y="5440664"/>
            <a:ext cx="864941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213" tIns="45607" rIns="91213" bIns="45607" rtlCol="0">
            <a:spAutoFit/>
          </a:bodyPr>
          <a:lstStyle/>
          <a:p>
            <a:pPr algn="ctr"/>
            <a:r>
              <a:rPr lang="de-DE" sz="1200" dirty="0">
                <a:solidFill>
                  <a:srgbClr val="000000"/>
                </a:solidFill>
                <a:latin typeface="Arial"/>
              </a:rPr>
              <a:t>BBCH</a:t>
            </a:r>
          </a:p>
          <a:p>
            <a:pPr algn="r"/>
            <a:r>
              <a:rPr lang="de-DE" sz="1200" dirty="0">
                <a:solidFill>
                  <a:srgbClr val="000000"/>
                </a:solidFill>
                <a:latin typeface="Arial"/>
              </a:rPr>
              <a:t>VA</a:t>
            </a:r>
          </a:p>
          <a:p>
            <a:endParaRPr lang="de-DE" sz="1200" dirty="0">
              <a:solidFill>
                <a:srgbClr val="000000"/>
              </a:solidFill>
              <a:latin typeface="Arial"/>
            </a:endParaRPr>
          </a:p>
          <a:p>
            <a:pPr algn="r"/>
            <a:r>
              <a:rPr lang="de-DE" sz="1200" dirty="0">
                <a:solidFill>
                  <a:srgbClr val="000000"/>
                </a:solidFill>
                <a:latin typeface="Arial"/>
              </a:rPr>
              <a:t>10 - 11</a:t>
            </a:r>
          </a:p>
          <a:p>
            <a:endParaRPr lang="de-DE" sz="1200" dirty="0">
              <a:solidFill>
                <a:srgbClr val="000000"/>
              </a:solidFill>
              <a:latin typeface="Arial"/>
            </a:endParaRPr>
          </a:p>
          <a:p>
            <a:endParaRPr lang="de-DE" sz="1200" dirty="0">
              <a:solidFill>
                <a:srgbClr val="000000"/>
              </a:solidFill>
              <a:latin typeface="Arial"/>
            </a:endParaRPr>
          </a:p>
          <a:p>
            <a:pPr algn="r"/>
            <a:r>
              <a:rPr lang="de-DE" sz="1200" dirty="0">
                <a:solidFill>
                  <a:srgbClr val="000000"/>
                </a:solidFill>
                <a:latin typeface="Arial"/>
              </a:rPr>
              <a:t>13 – 14</a:t>
            </a:r>
          </a:p>
          <a:p>
            <a:endParaRPr lang="de-DE" sz="1200" dirty="0">
              <a:solidFill>
                <a:srgbClr val="000000"/>
              </a:solidFill>
              <a:latin typeface="Arial"/>
            </a:endParaRPr>
          </a:p>
          <a:p>
            <a:pPr algn="r"/>
            <a:endParaRPr lang="de-DE" sz="1200" dirty="0">
              <a:solidFill>
                <a:srgbClr val="000000"/>
              </a:solidFill>
              <a:latin typeface="Arial"/>
            </a:endParaRPr>
          </a:p>
          <a:p>
            <a:pPr algn="r"/>
            <a:r>
              <a:rPr lang="de-DE" sz="1200" dirty="0">
                <a:solidFill>
                  <a:srgbClr val="000000"/>
                </a:solidFill>
                <a:latin typeface="Arial"/>
              </a:rPr>
              <a:t>14 - 16</a:t>
            </a:r>
          </a:p>
        </p:txBody>
      </p:sp>
    </p:spTree>
    <p:extLst>
      <p:ext uri="{BB962C8B-B14F-4D97-AF65-F5344CB8AC3E}">
        <p14:creationId xmlns:p14="http://schemas.microsoft.com/office/powerpoint/2010/main" val="101723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2" name="Rectangle 85"/>
          <p:cNvSpPr>
            <a:spLocks noChangeArrowheads="1"/>
          </p:cNvSpPr>
          <p:nvPr/>
        </p:nvSpPr>
        <p:spPr bwMode="auto">
          <a:xfrm>
            <a:off x="135335" y="827267"/>
            <a:ext cx="11540331" cy="805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3189" tIns="56596" rIns="113189" bIns="56596" anchor="ctr"/>
          <a:lstStyle/>
          <a:p>
            <a:pPr algn="ctr" eaLnBrk="1" hangingPunct="1"/>
            <a:r>
              <a:rPr lang="de-DE" b="1" dirty="0">
                <a:solidFill>
                  <a:srgbClr val="009900"/>
                </a:solidFill>
                <a:latin typeface="Arial" charset="0"/>
              </a:rPr>
              <a:t>Acker-Fuchsschwanz-Bekämpfung </a:t>
            </a:r>
            <a:r>
              <a:rPr lang="de-DE" b="1" dirty="0" smtClean="0">
                <a:solidFill>
                  <a:srgbClr val="009900"/>
                </a:solidFill>
                <a:latin typeface="Arial" charset="0"/>
              </a:rPr>
              <a:t>in Winterraps</a:t>
            </a:r>
            <a:r>
              <a:rPr lang="de-DE" sz="2500" b="1" dirty="0">
                <a:solidFill>
                  <a:srgbClr val="009900"/>
                </a:solidFill>
                <a:latin typeface="Arial" charset="0"/>
              </a:rPr>
              <a:t/>
            </a:r>
            <a:br>
              <a:rPr lang="de-DE" sz="2500" b="1" dirty="0">
                <a:solidFill>
                  <a:srgbClr val="009900"/>
                </a:solidFill>
                <a:latin typeface="Arial" charset="0"/>
              </a:rPr>
            </a:br>
            <a:r>
              <a:rPr lang="de-DE" sz="2200" b="1" dirty="0">
                <a:latin typeface="Arial" charset="0"/>
              </a:rPr>
              <a:t>Standort: Hannover</a:t>
            </a:r>
            <a:endParaRPr lang="de-DE" sz="2200" b="1" dirty="0">
              <a:latin typeface="Arial" charset="0"/>
            </a:endParaRPr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883025266"/>
              </p:ext>
            </p:extLst>
          </p:nvPr>
        </p:nvGraphicFramePr>
        <p:xfrm>
          <a:off x="135335" y="1593612"/>
          <a:ext cx="11540331" cy="6071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35335" y="5860814"/>
            <a:ext cx="1133255" cy="1960967"/>
          </a:xfrm>
          <a:prstGeom prst="rect">
            <a:avLst/>
          </a:prstGeom>
          <a:noFill/>
        </p:spPr>
        <p:txBody>
          <a:bodyPr wrap="square" lIns="113203" tIns="56601" rIns="113203" bIns="56601" rtlCol="0">
            <a:spAutoFit/>
          </a:bodyPr>
          <a:lstStyle/>
          <a:p>
            <a:r>
              <a:rPr lang="de-DE" sz="1500" dirty="0">
                <a:latin typeface="+mn-lt"/>
              </a:rPr>
              <a:t>NAH</a:t>
            </a:r>
          </a:p>
          <a:p>
            <a:r>
              <a:rPr lang="de-DE" sz="1500" dirty="0">
                <a:latin typeface="+mn-lt"/>
              </a:rPr>
              <a:t>13-15</a:t>
            </a:r>
          </a:p>
          <a:p>
            <a:endParaRPr lang="de-DE" sz="1500" dirty="0">
              <a:latin typeface="+mn-lt"/>
            </a:endParaRPr>
          </a:p>
          <a:p>
            <a:endParaRPr lang="de-DE" sz="1500" dirty="0">
              <a:latin typeface="+mn-lt"/>
            </a:endParaRPr>
          </a:p>
          <a:p>
            <a:endParaRPr lang="de-DE" sz="1500" dirty="0">
              <a:latin typeface="+mn-lt"/>
            </a:endParaRPr>
          </a:p>
          <a:p>
            <a:r>
              <a:rPr lang="de-DE" sz="1500" dirty="0">
                <a:latin typeface="+mn-lt"/>
              </a:rPr>
              <a:t>NAH</a:t>
            </a:r>
          </a:p>
          <a:p>
            <a:endParaRPr lang="de-DE" sz="1500" dirty="0">
              <a:latin typeface="+mn-lt"/>
            </a:endParaRPr>
          </a:p>
          <a:p>
            <a:endParaRPr lang="de-DE" sz="15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436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190</Words>
  <Application>Microsoft Office PowerPoint</Application>
  <PresentationFormat>Benutzerdefiniert</PresentationFormat>
  <Paragraphs>57</Paragraphs>
  <Slides>4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7_Blank</vt:lpstr>
      <vt:lpstr>PowerPoint-Präsentation</vt:lpstr>
      <vt:lpstr>PowerPoint-Präsentation</vt:lpstr>
      <vt:lpstr>Unkrautbekämpfung in Winterraps</vt:lpstr>
      <vt:lpstr>PowerPoint-Präsentation</vt:lpstr>
    </vt:vector>
  </TitlesOfParts>
  <Company>LWK Niedersachsen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 Breiding</dc:creator>
  <cp:lastModifiedBy>Dirk M. Wolber</cp:lastModifiedBy>
  <cp:revision>39</cp:revision>
  <cp:lastPrinted>2016-06-22T08:47:22Z</cp:lastPrinted>
  <dcterms:created xsi:type="dcterms:W3CDTF">2016-05-13T20:11:48Z</dcterms:created>
  <dcterms:modified xsi:type="dcterms:W3CDTF">2016-07-29T13:15:02Z</dcterms:modified>
</cp:coreProperties>
</file>